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5"/>
  </p:notesMasterIdLst>
  <p:sldIdLst>
    <p:sldId id="307" r:id="rId2"/>
    <p:sldId id="310" r:id="rId3"/>
    <p:sldId id="311" r:id="rId4"/>
    <p:sldId id="312" r:id="rId5"/>
    <p:sldId id="313" r:id="rId6"/>
    <p:sldId id="314" r:id="rId7"/>
    <p:sldId id="315" r:id="rId8"/>
    <p:sldId id="276" r:id="rId9"/>
    <p:sldId id="316" r:id="rId10"/>
    <p:sldId id="317" r:id="rId11"/>
    <p:sldId id="308" r:id="rId12"/>
    <p:sldId id="318" r:id="rId13"/>
    <p:sldId id="319" r:id="rId14"/>
    <p:sldId id="320" r:id="rId15"/>
    <p:sldId id="321" r:id="rId16"/>
    <p:sldId id="322" r:id="rId17"/>
    <p:sldId id="323" r:id="rId18"/>
    <p:sldId id="324" r:id="rId19"/>
    <p:sldId id="325" r:id="rId20"/>
    <p:sldId id="326" r:id="rId21"/>
    <p:sldId id="309" r:id="rId22"/>
    <p:sldId id="327" r:id="rId23"/>
    <p:sldId id="328"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alibri Light" panose="020F0302020204030204" pitchFamily="34" charset="0"/>
      <p:regular r:id="rId30"/>
      <p:italic r:id="rId31"/>
    </p:embeddedFont>
    <p:embeddedFont>
      <p:font typeface="GT Walsheim Pro Bold" panose="020B0604020202020204" charset="-52"/>
      <p:bold r:id="rId32"/>
      <p:italic r:id="rId33"/>
      <p:boldItalic r:id="rId34"/>
    </p:embeddedFont>
    <p:embeddedFont>
      <p:font typeface="GTWalsheimProRegular" panose="020B0604020202020204" charset="0"/>
      <p:regular r:id="rId35"/>
      <p:bold r:id="rId36"/>
      <p:italic r:id="rId37"/>
      <p:boldItalic r:id="rId38"/>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9" userDrawn="1">
          <p15:clr>
            <a:srgbClr val="A4A3A4"/>
          </p15:clr>
        </p15:guide>
        <p15:guide id="3" pos="461" userDrawn="1">
          <p15:clr>
            <a:srgbClr val="A4A3A4"/>
          </p15:clr>
        </p15:guide>
        <p15:guide id="4" orient="horz" pos="3952" userDrawn="1">
          <p15:clr>
            <a:srgbClr val="A4A3A4"/>
          </p15:clr>
        </p15:guide>
        <p15:guide id="5" orient="horz" pos="4320" userDrawn="1">
          <p15:clr>
            <a:srgbClr val="A4A3A4"/>
          </p15:clr>
        </p15:guide>
        <p15:guide id="6" orient="horz" userDrawn="1">
          <p15:clr>
            <a:srgbClr val="A4A3A4"/>
          </p15:clr>
        </p15:guide>
        <p15:guide id="7" pos="7355" userDrawn="1">
          <p15:clr>
            <a:srgbClr val="A4A3A4"/>
          </p15:clr>
        </p15:guide>
        <p15:guide id="8" userDrawn="1">
          <p15:clr>
            <a:srgbClr val="A4A3A4"/>
          </p15:clr>
        </p15:guide>
        <p15:guide id="9" pos="1640" userDrawn="1">
          <p15:clr>
            <a:srgbClr val="A4A3A4"/>
          </p15:clr>
        </p15:guide>
        <p15:guide id="10" pos="2661" userDrawn="1">
          <p15:clr>
            <a:srgbClr val="A4A3A4"/>
          </p15:clr>
        </p15:guide>
        <p15:guide id="11" pos="1504" userDrawn="1">
          <p15:clr>
            <a:srgbClr val="A4A3A4"/>
          </p15:clr>
        </p15:guide>
        <p15:guide id="12" orient="horz" pos="3453" userDrawn="1">
          <p15:clr>
            <a:srgbClr val="A4A3A4"/>
          </p15:clr>
        </p15:guide>
        <p15:guide id="13" orient="horz" pos="1117" userDrawn="1">
          <p15:clr>
            <a:srgbClr val="A4A3A4"/>
          </p15:clr>
        </p15:guide>
        <p15:guide id="14" pos="7673" userDrawn="1">
          <p15:clr>
            <a:srgbClr val="A4A3A4"/>
          </p15:clr>
        </p15:guide>
        <p15:guide id="15" pos="2819" userDrawn="1">
          <p15:clr>
            <a:srgbClr val="A4A3A4"/>
          </p15:clr>
        </p15:guide>
        <p15:guide id="16" pos="4021" userDrawn="1">
          <p15:clr>
            <a:srgbClr val="A4A3A4"/>
          </p15:clr>
        </p15:guide>
        <p15:guide id="17" pos="6335" userDrawn="1">
          <p15:clr>
            <a:srgbClr val="A4A3A4"/>
          </p15:clr>
        </p15:guide>
        <p15:guide id="18" pos="6176" userDrawn="1">
          <p15:clr>
            <a:srgbClr val="A4A3A4"/>
          </p15:clr>
        </p15:guide>
        <p15:guide id="19" pos="5133" userDrawn="1">
          <p15:clr>
            <a:srgbClr val="A4A3A4"/>
          </p15:clr>
        </p15:guide>
        <p15:guide id="20" pos="4997" userDrawn="1">
          <p15:clr>
            <a:srgbClr val="A4A3A4"/>
          </p15:clr>
        </p15:guide>
        <p15:guide id="21"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0ED7BC-0FD7-8CA7-B992-08CAEFE3FC50}" name="Kate Rogacheva" initials="KR" userId="b57e012e12c24da7"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atalya Pelinovskaya" initials="NP" lastIdx="3" clrIdx="0"/>
  <p:cmAuthor id="2" name="Intel" initials="I"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D4D5"/>
    <a:srgbClr val="5B9BD5"/>
    <a:srgbClr val="007191"/>
    <a:srgbClr val="D6ECEB"/>
    <a:srgbClr val="E6EAED"/>
    <a:srgbClr val="DAEBBF"/>
    <a:srgbClr val="274A5A"/>
    <a:srgbClr val="699FB9"/>
    <a:srgbClr val="D4EDEA"/>
    <a:srgbClr val="9EC4D1"/>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84" autoAdjust="0"/>
    <p:restoredTop sz="93792" autoAdjust="0"/>
  </p:normalViewPr>
  <p:slideViewPr>
    <p:cSldViewPr snapToGrid="0">
      <p:cViewPr varScale="1">
        <p:scale>
          <a:sx n="67" d="100"/>
          <a:sy n="67" d="100"/>
        </p:scale>
        <p:origin x="804" y="44"/>
      </p:cViewPr>
      <p:guideLst>
        <p:guide orient="horz" pos="459"/>
        <p:guide pos="461"/>
        <p:guide orient="horz" pos="3952"/>
        <p:guide orient="horz" pos="4320"/>
        <p:guide orient="horz"/>
        <p:guide pos="7355"/>
        <p:guide/>
        <p:guide pos="1640"/>
        <p:guide pos="2661"/>
        <p:guide pos="1504"/>
        <p:guide orient="horz" pos="3453"/>
        <p:guide orient="horz" pos="1117"/>
        <p:guide pos="7673"/>
        <p:guide pos="2819"/>
        <p:guide pos="4021"/>
        <p:guide pos="6335"/>
        <p:guide pos="6176"/>
        <p:guide pos="5133"/>
        <p:guide pos="4997"/>
        <p:guide pos="3840"/>
      </p:guideLst>
    </p:cSldViewPr>
  </p:slideViewPr>
  <p:notesTextViewPr>
    <p:cViewPr>
      <p:scale>
        <a:sx n="1" d="1"/>
        <a:sy n="1" d="1"/>
      </p:scale>
      <p:origin x="0" y="0"/>
    </p:cViewPr>
  </p:notesTextViewPr>
  <p:notesViewPr>
    <p:cSldViewPr snapToGrid="0"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400358-553C-4D04-BF44-C0F1684CA252}" type="datetimeFigureOut">
              <a:rPr lang="ru-RU" smtClean="0"/>
              <a:t>03.05.2022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BE1AF3-BF7A-4805-B6FA-C68188A230E7}" type="slidenum">
              <a:rPr lang="ru-RU" smtClean="0"/>
              <a:t>‹#›</a:t>
            </a:fld>
            <a:endParaRPr lang="ru-RU"/>
          </a:p>
        </p:txBody>
      </p:sp>
    </p:spTree>
    <p:extLst>
      <p:ext uri="{BB962C8B-B14F-4D97-AF65-F5344CB8AC3E}">
        <p14:creationId xmlns:p14="http://schemas.microsoft.com/office/powerpoint/2010/main" val="1910362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dspace.zsmu.edu.ua/bitstream/123456789/7183/1/16%D0%91%D0%BE%D1%87%D0%B0%D1%80%D0%BE%D0%B2%D0%B0_%D0%9E%D1%81%D0%BD%D0%BE%D0%B2%D1%8B%20%D0%BF%D1%80%D0%B0%D0%BA%D1%82.%20%D0%BA%D0%BE%D1%81%D0%BC%D0%B5%D1%82%D0%BE%D0%BB%D0%BE%D0%B3%D0%B8%D0%B8_%D0%B1%D0%B5%D0%B7%20%D1%86%D0%B2%D0%B5%D1%82%D0%BD%D1%8B%D1%85.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BE1AF3-BF7A-4805-B6FA-C68188A230E7}" type="slidenum">
              <a:rPr lang="ru-RU" smtClean="0"/>
              <a:t>1</a:t>
            </a:fld>
            <a:endParaRPr lang="ru-RU"/>
          </a:p>
        </p:txBody>
      </p:sp>
    </p:spTree>
    <p:extLst>
      <p:ext uri="{BB962C8B-B14F-4D97-AF65-F5344CB8AC3E}">
        <p14:creationId xmlns:p14="http://schemas.microsoft.com/office/powerpoint/2010/main" val="3937253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uk" sz="1100" b="1" i="0" u="none" strike="noStrike" kern="1200" dirty="0">
                <a:solidFill>
                  <a:srgbClr val="000000"/>
                </a:solidFill>
                <a:highlight>
                  <a:srgbClr val="000000">
                    <a:alpha val="0"/>
                  </a:srgbClr>
                </a:highlight>
                <a:latin typeface="GTWalsheimProBold"/>
                <a:ea typeface="+mn-ea"/>
                <a:cs typeface="+mn-cs"/>
              </a:rPr>
              <a:t>Формула продукту містить комплекс із 6 вітамінів:</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 В3 (Ніацинамід): </a:t>
            </a:r>
            <a:r>
              <a:rPr lang="uk-UA" sz="1100" b="0" i="0" u="none" strike="noStrike" kern="1200" dirty="0">
                <a:solidFill>
                  <a:srgbClr val="000000"/>
                </a:solidFill>
                <a:highlight>
                  <a:srgbClr val="000000">
                    <a:alpha val="0"/>
                  </a:srgbClr>
                </a:highlight>
                <a:latin typeface="GTWalsheimProRegular"/>
                <a:ea typeface="+mn-ea"/>
                <a:cs typeface="+mn-cs"/>
              </a:rPr>
              <a:t>п</a:t>
            </a:r>
            <a:r>
              <a:rPr lang="uk" sz="1100" b="0" i="0" u="none" strike="noStrike" kern="1200" dirty="0">
                <a:solidFill>
                  <a:srgbClr val="000000"/>
                </a:solidFill>
                <a:highlight>
                  <a:srgbClr val="000000">
                    <a:alpha val="0"/>
                  </a:srgbClr>
                </a:highlight>
                <a:latin typeface="GTWalsheimProRegular"/>
                <a:ea typeface="+mn-ea"/>
                <a:cs typeface="+mn-cs"/>
              </a:rPr>
              <a:t>ідтримує захисні функції шкіри, зберігає її глад</a:t>
            </a:r>
            <a:r>
              <a:rPr lang="uk-UA" sz="1100" b="0" i="0" u="none" strike="noStrike" kern="1200" dirty="0" err="1">
                <a:solidFill>
                  <a:srgbClr val="000000"/>
                </a:solidFill>
                <a:highlight>
                  <a:srgbClr val="000000">
                    <a:alpha val="0"/>
                  </a:srgbClr>
                </a:highlight>
                <a:latin typeface="GTWalsheimProRegular"/>
                <a:ea typeface="+mn-ea"/>
                <a:cs typeface="+mn-cs"/>
              </a:rPr>
              <a:t>ень</a:t>
            </a:r>
            <a:r>
              <a:rPr lang="uk" sz="1100" b="0" i="0" u="none" strike="noStrike" kern="1200" dirty="0">
                <a:solidFill>
                  <a:srgbClr val="000000"/>
                </a:solidFill>
                <a:highlight>
                  <a:srgbClr val="000000">
                    <a:alpha val="0"/>
                  </a:srgbClr>
                </a:highlight>
                <a:latin typeface="GTWalsheimProRegular"/>
                <a:ea typeface="+mn-ea"/>
                <a:cs typeface="+mn-cs"/>
              </a:rPr>
              <a:t>кою, зволоженою, м'якою, також допомагає заспокоювати шкіру. Сприяє підвищенню еластичності, вирівнюванню поверхні шкіри, стимулює оновлення шкіри, зменшує появу пігментних плям.</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 В9:</a:t>
            </a:r>
            <a:r>
              <a:rPr lang="uk" sz="1100" b="0" i="0" u="none" strike="noStrike" kern="1200" dirty="0">
                <a:solidFill>
                  <a:srgbClr val="000000"/>
                </a:solidFill>
                <a:highlight>
                  <a:srgbClr val="000000">
                    <a:alpha val="0"/>
                  </a:srgbClr>
                </a:highlight>
                <a:latin typeface="GTWalsheimProRegular"/>
                <a:ea typeface="+mn-ea"/>
                <a:cs typeface="+mn-cs"/>
              </a:rPr>
              <a:t> більш відомий як </a:t>
            </a:r>
            <a:r>
              <a:rPr lang="uk" sz="1100" b="1" i="0" u="none" strike="noStrike" kern="1200" dirty="0">
                <a:solidFill>
                  <a:srgbClr val="000000"/>
                </a:solidFill>
                <a:highlight>
                  <a:srgbClr val="000000">
                    <a:alpha val="0"/>
                  </a:srgbClr>
                </a:highlight>
                <a:latin typeface="GTWalsheimProBold"/>
                <a:ea typeface="+mn-ea"/>
                <a:cs typeface="+mn-cs"/>
              </a:rPr>
              <a:t>фолієва кислота</a:t>
            </a:r>
            <a:r>
              <a:rPr lang="uk" sz="1100" b="0" i="0" u="none" strike="noStrike" kern="1200" dirty="0">
                <a:solidFill>
                  <a:srgbClr val="000000"/>
                </a:solidFill>
                <a:highlight>
                  <a:srgbClr val="000000">
                    <a:alpha val="0"/>
                  </a:srgbClr>
                </a:highlight>
                <a:latin typeface="GTWalsheimProRegular"/>
                <a:ea typeface="+mn-ea"/>
                <a:cs typeface="+mn-cs"/>
              </a:rPr>
              <a:t>, є одним із найважливіших вітамінів для збереження краси шкіри: він надає антиоксидантну дію, допомагає захищати шкіру від наслідків ультрафіолетового опромінення, сприяє прискореному синтезу амінокислот, які необхідні для формування колагенових волокон, допомагає запобігати появі пігментації, а також допомагає знижувати подразнення. </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a:t>
            </a:r>
            <a:r>
              <a:rPr lang="uk" sz="1100" b="0" i="0" u="none" strike="noStrike" kern="1200" dirty="0">
                <a:solidFill>
                  <a:srgbClr val="000000"/>
                </a:solidFill>
                <a:highlight>
                  <a:srgbClr val="000000">
                    <a:alpha val="0"/>
                  </a:srgbClr>
                </a:highlight>
                <a:latin typeface="GTWalsheimProRegular"/>
                <a:ea typeface="+mn-ea"/>
                <a:cs typeface="+mn-cs"/>
              </a:rPr>
              <a:t> </a:t>
            </a:r>
            <a:r>
              <a:rPr lang="uk" sz="1100" b="1" i="0" u="none" strike="noStrike" kern="1200" dirty="0">
                <a:solidFill>
                  <a:srgbClr val="000000"/>
                </a:solidFill>
                <a:highlight>
                  <a:srgbClr val="000000">
                    <a:alpha val="0"/>
                  </a:srgbClr>
                </a:highlight>
                <a:latin typeface="GTWalsheimProBold"/>
                <a:ea typeface="+mn-ea"/>
                <a:cs typeface="+mn-cs"/>
              </a:rPr>
              <a:t>В12 </a:t>
            </a:r>
            <a:r>
              <a:rPr lang="uk" sz="1100" b="0" i="0" u="none" strike="noStrike" kern="1200" dirty="0">
                <a:solidFill>
                  <a:srgbClr val="000000"/>
                </a:solidFill>
                <a:highlight>
                  <a:srgbClr val="000000">
                    <a:alpha val="0"/>
                  </a:srgbClr>
                </a:highlight>
                <a:latin typeface="GTWalsheimProRegular"/>
                <a:ea typeface="+mn-ea"/>
                <a:cs typeface="+mn-cs"/>
              </a:rPr>
              <a:t>– </a:t>
            </a:r>
            <a:r>
              <a:rPr lang="uk" sz="1100" b="1" i="0" u="none" strike="noStrike" kern="1200" dirty="0">
                <a:solidFill>
                  <a:srgbClr val="000000"/>
                </a:solidFill>
                <a:highlight>
                  <a:srgbClr val="000000">
                    <a:alpha val="0"/>
                  </a:srgbClr>
                </a:highlight>
                <a:latin typeface="GTWalsheimProBold"/>
                <a:ea typeface="+mn-ea"/>
                <a:cs typeface="+mn-cs"/>
              </a:rPr>
              <a:t>ціанокобаламін</a:t>
            </a:r>
            <a:r>
              <a:rPr lang="uk" sz="1100" b="0" i="0" u="none" strike="noStrike" kern="1200" dirty="0">
                <a:solidFill>
                  <a:srgbClr val="000000"/>
                </a:solidFill>
                <a:highlight>
                  <a:srgbClr val="000000">
                    <a:alpha val="0"/>
                  </a:srgbClr>
                </a:highlight>
                <a:latin typeface="GTWalsheimProRegular"/>
                <a:ea typeface="+mn-ea"/>
                <a:cs typeface="+mn-cs"/>
              </a:rPr>
              <a:t>. Використання В12 у косметиці для шкіри сприяє омолодженню та зволоженню, запобігаючи сухості шкіри; підвищенню еластичності та своєчасній регенерації.</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 К (Фітонадіон), </a:t>
            </a:r>
            <a:r>
              <a:rPr lang="uk-UA" sz="1100" b="1" i="0" u="none" strike="noStrike" kern="1200" dirty="0">
                <a:solidFill>
                  <a:srgbClr val="000000"/>
                </a:solidFill>
                <a:highlight>
                  <a:srgbClr val="000000">
                    <a:alpha val="0"/>
                  </a:srgbClr>
                </a:highlight>
                <a:latin typeface="GTWalsheimProRegular"/>
                <a:ea typeface="+mn-ea"/>
                <a:cs typeface="+mn-cs"/>
              </a:rPr>
              <a:t>отриманий з екстракту броколі</a:t>
            </a:r>
            <a:r>
              <a:rPr lang="uk" sz="1100" b="1" i="0" u="none" strike="noStrike" kern="1200" dirty="0">
                <a:solidFill>
                  <a:srgbClr val="000000"/>
                </a:solidFill>
                <a:highlight>
                  <a:srgbClr val="000000">
                    <a:alpha val="0"/>
                  </a:srgbClr>
                </a:highlight>
                <a:latin typeface="GTWalsheimProBold"/>
                <a:ea typeface="+mn-ea"/>
                <a:cs typeface="+mn-cs"/>
              </a:rPr>
              <a:t>:</a:t>
            </a:r>
            <a:r>
              <a:rPr lang="uk-UA" sz="1100" b="0" i="0" u="none" strike="noStrike" kern="1200" dirty="0">
                <a:solidFill>
                  <a:srgbClr val="000000"/>
                </a:solidFill>
                <a:highlight>
                  <a:srgbClr val="000000">
                    <a:alpha val="0"/>
                  </a:srgbClr>
                </a:highlight>
                <a:latin typeface="GTWalsheimProRegular"/>
                <a:ea typeface="+mn-ea"/>
                <a:cs typeface="+mn-cs"/>
              </a:rPr>
              <a:t> </a:t>
            </a:r>
            <a:r>
              <a:rPr lang="uk" sz="1100" b="0" i="0" u="none" strike="noStrike" kern="1200" dirty="0">
                <a:solidFill>
                  <a:srgbClr val="000000"/>
                </a:solidFill>
                <a:highlight>
                  <a:srgbClr val="000000">
                    <a:alpha val="0"/>
                  </a:srgbClr>
                </a:highlight>
                <a:latin typeface="GTWalsheimProRegular"/>
                <a:ea typeface="+mn-ea"/>
                <a:cs typeface="+mn-cs"/>
              </a:rPr>
              <a:t>допомагає запобігати появі темних кіл під очима. Покращує колір шкіри з розширеними порами, допомагає знижувати почервоніння та пігментацію, покращуючи цим тон шкіри.</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 Е (Токоферол):</a:t>
            </a:r>
            <a:r>
              <a:rPr lang="uk" sz="1100" b="0" i="0" u="none" strike="noStrike" kern="1200" dirty="0">
                <a:solidFill>
                  <a:srgbClr val="000000"/>
                </a:solidFill>
                <a:highlight>
                  <a:srgbClr val="000000">
                    <a:alpha val="0"/>
                  </a:srgbClr>
                </a:highlight>
                <a:latin typeface="GTWalsheimProRegular"/>
                <a:ea typeface="+mn-ea"/>
                <a:cs typeface="+mn-cs"/>
              </a:rPr>
              <a:t> для усунення сухості шкіри. Це жиророзчинний вітамін, який допомагає підтримувати ліпідну мантію та запобігати зневодненню шкіри. Відновлює, оновлює клітини, діє як антиоксидант, підтримує клітинне дихання та рівень вологи у шкірі, робить її пружною, вирівнює колір обличчя.</a:t>
            </a:r>
          </a:p>
          <a:p>
            <a:pPr rtl="0"/>
            <a:endParaRPr lang="ru-RU" sz="1100" b="0" dirty="0">
              <a:effectLst/>
              <a:latin typeface="GTWalsheimProRegular" panose="00000500000000000000" pitchFamily="50" charset="-52"/>
            </a:endParaRPr>
          </a:p>
          <a:p>
            <a:pPr rtl="0"/>
            <a:r>
              <a:rPr lang="uk" sz="1100" b="1" i="0" u="none" strike="noStrike" kern="1200" dirty="0">
                <a:solidFill>
                  <a:srgbClr val="000000"/>
                </a:solidFill>
                <a:highlight>
                  <a:srgbClr val="000000">
                    <a:alpha val="0"/>
                  </a:srgbClr>
                </a:highlight>
                <a:latin typeface="GTWalsheimProBold"/>
                <a:ea typeface="+mn-ea"/>
                <a:cs typeface="+mn-cs"/>
              </a:rPr>
              <a:t>Вітамін Р (Рутин), </a:t>
            </a:r>
            <a:r>
              <a:rPr lang="uk-UA" sz="1100" b="1" i="0" u="none" strike="noStrike" kern="1200" dirty="0">
                <a:solidFill>
                  <a:srgbClr val="000000"/>
                </a:solidFill>
                <a:highlight>
                  <a:srgbClr val="000000">
                    <a:alpha val="0"/>
                  </a:srgbClr>
                </a:highlight>
                <a:latin typeface="GTWalsheimProBold"/>
                <a:ea typeface="+mn-ea"/>
                <a:cs typeface="+mn-cs"/>
              </a:rPr>
              <a:t>отриманий з екстракту гречки</a:t>
            </a:r>
            <a:r>
              <a:rPr lang="uk" sz="1100" b="1" i="0" u="none" strike="noStrike" kern="1200" dirty="0">
                <a:solidFill>
                  <a:srgbClr val="000000"/>
                </a:solidFill>
                <a:highlight>
                  <a:srgbClr val="000000">
                    <a:alpha val="0"/>
                  </a:srgbClr>
                </a:highlight>
                <a:latin typeface="GTWalsheimProBold"/>
                <a:ea typeface="+mn-ea"/>
                <a:cs typeface="+mn-cs"/>
              </a:rPr>
              <a:t>:</a:t>
            </a:r>
            <a:r>
              <a:rPr lang="uk" sz="1100" b="0" i="0" u="none" strike="noStrike" kern="1200" dirty="0">
                <a:solidFill>
                  <a:srgbClr val="000000"/>
                </a:solidFill>
                <a:highlight>
                  <a:srgbClr val="000000">
                    <a:alpha val="0"/>
                  </a:srgbClr>
                </a:highlight>
                <a:latin typeface="GTWalsheimProRegular"/>
                <a:ea typeface="+mn-ea"/>
                <a:cs typeface="+mn-cs"/>
              </a:rPr>
              <a:t> сприяє регенерації шкіри, добре тонізує шкіру, захищає її від негативного впливу довкілля, </a:t>
            </a:r>
            <a:r>
              <a:rPr lang="uk-UA" sz="1100" b="0" i="0" u="none" strike="noStrike" kern="1200" dirty="0">
                <a:solidFill>
                  <a:srgbClr val="000000"/>
                </a:solidFill>
                <a:highlight>
                  <a:srgbClr val="000000">
                    <a:alpha val="0"/>
                  </a:srgbClr>
                </a:highlight>
                <a:latin typeface="GTWalsheimProRegular"/>
                <a:ea typeface="+mn-ea"/>
                <a:cs typeface="+mn-cs"/>
              </a:rPr>
              <a:t>здійснює</a:t>
            </a:r>
            <a:r>
              <a:rPr lang="uk" sz="1100" b="0" i="0" u="none" strike="noStrike" kern="1200" dirty="0">
                <a:solidFill>
                  <a:srgbClr val="000000"/>
                </a:solidFill>
                <a:highlight>
                  <a:srgbClr val="000000">
                    <a:alpha val="0"/>
                  </a:srgbClr>
                </a:highlight>
                <a:latin typeface="GTWalsheimProRegular"/>
                <a:ea typeface="+mn-ea"/>
                <a:cs typeface="+mn-cs"/>
              </a:rPr>
              <a:t> на шкіру пом'якшувальну дію, допомагає боротися з куперозом. Рутин протидіє вільним радикалам, а значить уповільнює процеси старіння шкіри.</a:t>
            </a:r>
            <a:endParaRPr lang="ru-RU" sz="1100" b="0" dirty="0">
              <a:effectLst/>
              <a:latin typeface="GTWalsheimProRegular" panose="00000500000000000000" pitchFamily="50" charset="-52"/>
            </a:endParaRPr>
          </a:p>
          <a:p>
            <a:pPr rtl="0"/>
            <a:endParaRPr lang="ru-RU" sz="1100"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11</a:t>
            </a:fld>
            <a:endParaRPr lang="ru-RU"/>
          </a:p>
        </p:txBody>
      </p:sp>
    </p:spTree>
    <p:extLst>
      <p:ext uri="{BB962C8B-B14F-4D97-AF65-F5344CB8AC3E}">
        <p14:creationId xmlns:p14="http://schemas.microsoft.com/office/powerpoint/2010/main" val="4146803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uk" sz="1200" b="1" i="0" u="none" strike="noStrike" kern="1200" dirty="0">
                <a:solidFill>
                  <a:srgbClr val="000000"/>
                </a:solidFill>
                <a:highlight>
                  <a:srgbClr val="000000">
                    <a:alpha val="0"/>
                  </a:srgbClr>
                </a:highlight>
                <a:latin typeface="GTWalsheimProBold"/>
                <a:ea typeface="+mn-ea"/>
                <a:cs typeface="+mn-cs"/>
              </a:rPr>
              <a:t>Мадекасо</a:t>
            </a:r>
            <a:r>
              <a:rPr lang="ru-UA" sz="1200" b="1" i="0" u="none" strike="noStrike" kern="1200" dirty="0">
                <a:solidFill>
                  <a:srgbClr val="000000"/>
                </a:solidFill>
                <a:highlight>
                  <a:srgbClr val="000000">
                    <a:alpha val="0"/>
                  </a:srgbClr>
                </a:highlight>
                <a:latin typeface="GTWalsheimProBold"/>
                <a:ea typeface="+mn-ea"/>
                <a:cs typeface="+mn-cs"/>
              </a:rPr>
              <a:t>з</a:t>
            </a:r>
            <a:r>
              <a:rPr lang="uk" sz="1200" b="1" i="0" u="none" strike="noStrike" kern="1200" dirty="0">
                <a:solidFill>
                  <a:srgbClr val="000000"/>
                </a:solidFill>
                <a:highlight>
                  <a:srgbClr val="000000">
                    <a:alpha val="0"/>
                  </a:srgbClr>
                </a:highlight>
                <a:latin typeface="GTWalsheimProBold"/>
                <a:ea typeface="+mn-ea"/>
                <a:cs typeface="+mn-cs"/>
              </a:rPr>
              <a:t>ид</a:t>
            </a:r>
            <a:r>
              <a:rPr lang="uk" sz="1200" b="0" i="0" u="none" strike="noStrike" kern="1200" dirty="0">
                <a:solidFill>
                  <a:srgbClr val="000000"/>
                </a:solidFill>
                <a:highlight>
                  <a:srgbClr val="000000">
                    <a:alpha val="0"/>
                  </a:srgbClr>
                </a:highlight>
                <a:latin typeface="GTWalsheimProRegular"/>
                <a:ea typeface="+mn-ea"/>
                <a:cs typeface="+mn-cs"/>
              </a:rPr>
              <a:t> – стимулює синтез колагену, бореться з вільними радикалами, має протизапальний ефект.</a:t>
            </a:r>
            <a:endParaRPr lang="ru-RU" b="0" dirty="0">
              <a:effectLst/>
              <a:latin typeface="GTWalsheimProRegular" panose="00000500000000000000" pitchFamily="50" charset="-52"/>
            </a:endParaRPr>
          </a:p>
          <a:p>
            <a:pPr rtl="0"/>
            <a:r>
              <a:rPr lang="uk" sz="1200" b="1" i="0" u="none" strike="noStrike" kern="1200" dirty="0">
                <a:solidFill>
                  <a:srgbClr val="000000"/>
                </a:solidFill>
                <a:highlight>
                  <a:srgbClr val="000000">
                    <a:alpha val="0"/>
                  </a:srgbClr>
                </a:highlight>
                <a:latin typeface="GTWalsheimProBold"/>
                <a:ea typeface="+mn-ea"/>
                <a:cs typeface="+mn-cs"/>
              </a:rPr>
              <a:t>Азіатикозид</a:t>
            </a:r>
            <a:r>
              <a:rPr lang="uk" sz="1200" b="0" i="0" u="none" strike="noStrike" kern="1200" dirty="0">
                <a:solidFill>
                  <a:srgbClr val="000000"/>
                </a:solidFill>
                <a:highlight>
                  <a:srgbClr val="000000">
                    <a:alpha val="0"/>
                  </a:srgbClr>
                </a:highlight>
                <a:latin typeface="GTWalsheimProRegular"/>
                <a:ea typeface="+mn-ea"/>
                <a:cs typeface="+mn-cs"/>
              </a:rPr>
              <a:t> – сприяє синтезу колагену </a:t>
            </a:r>
            <a:r>
              <a:rPr lang="uk-UA" sz="1200" b="0" i="0" u="none" strike="noStrike" kern="1200" dirty="0">
                <a:solidFill>
                  <a:srgbClr val="000000"/>
                </a:solidFill>
                <a:highlight>
                  <a:srgbClr val="000000">
                    <a:alpha val="0"/>
                  </a:srgbClr>
                </a:highlight>
                <a:latin typeface="GTWalsheimProRegular"/>
                <a:ea typeface="+mn-ea"/>
                <a:cs typeface="+mn-cs"/>
              </a:rPr>
              <a:t>й</a:t>
            </a:r>
            <a:r>
              <a:rPr lang="uk" sz="1200" b="0" i="0" u="none" strike="noStrike" kern="1200" dirty="0">
                <a:solidFill>
                  <a:srgbClr val="000000"/>
                </a:solidFill>
                <a:highlight>
                  <a:srgbClr val="000000">
                    <a:alpha val="0"/>
                  </a:srgbClr>
                </a:highlight>
                <a:latin typeface="GTWalsheimProRegular"/>
                <a:ea typeface="+mn-ea"/>
                <a:cs typeface="+mn-cs"/>
              </a:rPr>
              <a:t> еластину, стимулює синтез гіалуронової кислоти для самозволоження шкіри, </a:t>
            </a:r>
            <a:r>
              <a:rPr lang="uk-UA" sz="1200" b="0" i="0" u="none" strike="noStrike" kern="1200" dirty="0">
                <a:solidFill>
                  <a:srgbClr val="000000"/>
                </a:solidFill>
                <a:highlight>
                  <a:srgbClr val="000000">
                    <a:alpha val="0"/>
                  </a:srgbClr>
                </a:highlight>
                <a:latin typeface="GTWalsheimProRegular"/>
                <a:ea typeface="+mn-ea"/>
                <a:cs typeface="+mn-cs"/>
              </a:rPr>
              <a:t>забезпечує</a:t>
            </a:r>
            <a:r>
              <a:rPr lang="uk" sz="1200" b="0" i="0" u="none" strike="noStrike" kern="1200" dirty="0">
                <a:solidFill>
                  <a:srgbClr val="000000"/>
                </a:solidFill>
                <a:highlight>
                  <a:srgbClr val="000000">
                    <a:alpha val="0"/>
                  </a:srgbClr>
                </a:highlight>
                <a:latin typeface="GTWalsheimProRegular"/>
                <a:ea typeface="+mn-ea"/>
                <a:cs typeface="+mn-cs"/>
              </a:rPr>
              <a:t> загоювальний ефект, знімає </a:t>
            </a:r>
            <a:r>
              <a:rPr lang="uk-UA" sz="1200" b="0" i="0" u="none" strike="noStrike" kern="1200" dirty="0">
                <a:solidFill>
                  <a:srgbClr val="000000"/>
                </a:solidFill>
                <a:highlight>
                  <a:srgbClr val="000000">
                    <a:alpha val="0"/>
                  </a:srgbClr>
                </a:highlight>
                <a:latin typeface="GTWalsheimProRegular"/>
                <a:ea typeface="+mn-ea"/>
                <a:cs typeface="+mn-cs"/>
              </a:rPr>
              <a:t>подразне</a:t>
            </a:r>
            <a:r>
              <a:rPr lang="uk" sz="1200" b="0" i="0" u="none" strike="noStrike" kern="1200" dirty="0">
                <a:solidFill>
                  <a:srgbClr val="000000"/>
                </a:solidFill>
                <a:highlight>
                  <a:srgbClr val="000000">
                    <a:alpha val="0"/>
                  </a:srgbClr>
                </a:highlight>
                <a:latin typeface="GTWalsheimProRegular"/>
                <a:ea typeface="+mn-ea"/>
                <a:cs typeface="+mn-cs"/>
              </a:rPr>
              <a:t>ння, знімає набряклість.</a:t>
            </a:r>
            <a:endParaRPr lang="ru-RU" b="0" dirty="0">
              <a:effectLst/>
              <a:latin typeface="GTWalsheimProRegular" panose="00000500000000000000" pitchFamily="50" charset="-52"/>
            </a:endParaRPr>
          </a:p>
          <a:p>
            <a:pPr rtl="0"/>
            <a:r>
              <a:rPr lang="uk" sz="1200" b="1" i="0" u="none" strike="noStrike" kern="1200" dirty="0">
                <a:solidFill>
                  <a:srgbClr val="000000"/>
                </a:solidFill>
                <a:highlight>
                  <a:srgbClr val="000000">
                    <a:alpha val="0"/>
                  </a:srgbClr>
                </a:highlight>
                <a:latin typeface="GTWalsheimProBold"/>
                <a:ea typeface="+mn-ea"/>
                <a:cs typeface="+mn-cs"/>
              </a:rPr>
              <a:t>Мадекасова кислота</a:t>
            </a:r>
            <a:r>
              <a:rPr lang="uk" sz="1200" b="0" i="0" u="none" strike="noStrike" kern="1200" dirty="0">
                <a:solidFill>
                  <a:srgbClr val="000000"/>
                </a:solidFill>
                <a:highlight>
                  <a:srgbClr val="000000">
                    <a:alpha val="0"/>
                  </a:srgbClr>
                </a:highlight>
                <a:latin typeface="GTWalsheimProRegular"/>
                <a:ea typeface="+mn-ea"/>
                <a:cs typeface="+mn-cs"/>
              </a:rPr>
              <a:t> має доведені регенеруючі, ранозагоювальні та зволожу</a:t>
            </a:r>
            <a:r>
              <a:rPr lang="uk-UA" sz="1200" b="0" i="0" u="none" strike="noStrike" kern="1200" dirty="0" err="1">
                <a:solidFill>
                  <a:srgbClr val="000000"/>
                </a:solidFill>
                <a:highlight>
                  <a:srgbClr val="000000">
                    <a:alpha val="0"/>
                  </a:srgbClr>
                </a:highlight>
                <a:latin typeface="GTWalsheimProRegular"/>
                <a:ea typeface="+mn-ea"/>
                <a:cs typeface="+mn-cs"/>
              </a:rPr>
              <a:t>вальн</a:t>
            </a:r>
            <a:r>
              <a:rPr lang="uk" sz="1200" b="0" i="0" u="none" strike="noStrike" kern="1200" dirty="0">
                <a:solidFill>
                  <a:srgbClr val="000000"/>
                </a:solidFill>
                <a:highlight>
                  <a:srgbClr val="000000">
                    <a:alpha val="0"/>
                  </a:srgbClr>
                </a:highlight>
                <a:latin typeface="GTWalsheimProRegular"/>
                <a:ea typeface="+mn-ea"/>
                <a:cs typeface="+mn-cs"/>
              </a:rPr>
              <a:t>і властивості.</a:t>
            </a:r>
            <a:endParaRPr lang="ru-RU" b="0" dirty="0">
              <a:effectLst/>
              <a:latin typeface="GTWalsheimProRegular" panose="00000500000000000000" pitchFamily="50" charset="-52"/>
            </a:endParaRPr>
          </a:p>
          <a:p>
            <a:pPr rtl="0"/>
            <a:r>
              <a:rPr lang="uk" sz="1200" b="1" i="0" u="none" strike="noStrike" kern="1200" dirty="0">
                <a:solidFill>
                  <a:srgbClr val="000000"/>
                </a:solidFill>
                <a:highlight>
                  <a:srgbClr val="000000">
                    <a:alpha val="0"/>
                  </a:srgbClr>
                </a:highlight>
                <a:latin typeface="GTWalsheimProBold"/>
                <a:ea typeface="+mn-ea"/>
                <a:cs typeface="+mn-cs"/>
              </a:rPr>
              <a:t>Азіатикова кислота</a:t>
            </a:r>
            <a:r>
              <a:rPr lang="uk" sz="1200" b="0" i="0" u="none" strike="noStrike" kern="1200" dirty="0">
                <a:solidFill>
                  <a:srgbClr val="000000"/>
                </a:solidFill>
                <a:highlight>
                  <a:srgbClr val="000000">
                    <a:alpha val="0"/>
                  </a:srgbClr>
                </a:highlight>
                <a:latin typeface="GTWalsheimProRegular"/>
                <a:ea typeface="+mn-ea"/>
                <a:cs typeface="+mn-cs"/>
              </a:rPr>
              <a:t> має зволожу</a:t>
            </a:r>
            <a:r>
              <a:rPr lang="uk-UA" sz="1200" b="0" i="0" u="none" strike="noStrike" kern="1200" dirty="0" err="1">
                <a:solidFill>
                  <a:srgbClr val="000000"/>
                </a:solidFill>
                <a:highlight>
                  <a:srgbClr val="000000">
                    <a:alpha val="0"/>
                  </a:srgbClr>
                </a:highlight>
                <a:latin typeface="GTWalsheimProRegular"/>
                <a:ea typeface="+mn-ea"/>
                <a:cs typeface="+mn-cs"/>
              </a:rPr>
              <a:t>вальн</a:t>
            </a:r>
            <a:r>
              <a:rPr lang="uk" sz="1200" b="0" i="0" u="none" strike="noStrike" kern="1200" dirty="0">
                <a:solidFill>
                  <a:srgbClr val="000000"/>
                </a:solidFill>
                <a:highlight>
                  <a:srgbClr val="000000">
                    <a:alpha val="0"/>
                  </a:srgbClr>
                </a:highlight>
                <a:latin typeface="GTWalsheimProRegular"/>
                <a:ea typeface="+mn-ea"/>
                <a:cs typeface="+mn-cs"/>
              </a:rPr>
              <a:t>і та ранозагоювальні властивості.</a:t>
            </a:r>
            <a:endParaRPr lang="ru-RU" b="0" dirty="0">
              <a:effectLst/>
              <a:latin typeface="GTWalsheimProRegular" panose="00000500000000000000" pitchFamily="50" charset="-52"/>
            </a:endParaRPr>
          </a:p>
          <a:p>
            <a:pPr rtl="0"/>
            <a:br>
              <a:rPr lang="uk" sz="1200" b="0" i="0" u="none" strike="noStrike" dirty="0">
                <a:highlight>
                  <a:srgbClr val="000000">
                    <a:alpha val="0"/>
                  </a:srgbClr>
                </a:highlight>
                <a:latin typeface="GTWalsheimProRegular"/>
              </a:rPr>
            </a:br>
            <a:r>
              <a:rPr lang="uk" sz="1200" b="0" i="0" u="none" strike="noStrike" kern="1200" dirty="0">
                <a:solidFill>
                  <a:srgbClr val="000000"/>
                </a:solidFill>
                <a:highlight>
                  <a:srgbClr val="000000">
                    <a:alpha val="0"/>
                  </a:srgbClr>
                </a:highlight>
                <a:latin typeface="GTWalsheimProRegular"/>
                <a:ea typeface="+mn-ea"/>
                <a:cs typeface="+mn-cs"/>
              </a:rPr>
              <a:t>Ферментація – це біохімічна переробка сировини під впливом ферментів. Процес ферментації руйнує молекули інгредієнтів та підвищує концентрацію корисних речовин. Ферментація </a:t>
            </a:r>
            <a:r>
              <a:rPr lang="uk-UA" sz="1200" b="0" i="0" u="none" strike="noStrike" kern="1200" dirty="0" err="1">
                <a:solidFill>
                  <a:srgbClr val="000000"/>
                </a:solidFill>
                <a:highlight>
                  <a:srgbClr val="000000">
                    <a:alpha val="0"/>
                  </a:srgbClr>
                </a:highlight>
                <a:latin typeface="GTWalsheimProRegular"/>
                <a:ea typeface="+mn-ea"/>
                <a:cs typeface="+mn-cs"/>
              </a:rPr>
              <a:t>центелли</a:t>
            </a:r>
            <a:r>
              <a:rPr lang="uk-UA" sz="1200" b="0" i="0" u="none" strike="noStrike" kern="1200" dirty="0">
                <a:solidFill>
                  <a:srgbClr val="000000"/>
                </a:solidFill>
                <a:highlight>
                  <a:srgbClr val="000000">
                    <a:alpha val="0"/>
                  </a:srgbClr>
                </a:highlight>
                <a:latin typeface="GTWalsheimProRegular"/>
                <a:ea typeface="+mn-ea"/>
                <a:cs typeface="+mn-cs"/>
              </a:rPr>
              <a:t> азійської</a:t>
            </a:r>
            <a:r>
              <a:rPr lang="uk" sz="1200" b="0" i="0" u="none" strike="noStrike" kern="1200" dirty="0">
                <a:solidFill>
                  <a:srgbClr val="000000"/>
                </a:solidFill>
                <a:highlight>
                  <a:srgbClr val="000000">
                    <a:alpha val="0"/>
                  </a:srgbClr>
                </a:highlight>
                <a:latin typeface="GTWalsheimProRegular"/>
                <a:ea typeface="+mn-ea"/>
                <a:cs typeface="+mn-cs"/>
              </a:rPr>
              <a:t> відбувається у воді з озера </a:t>
            </a:r>
            <a:r>
              <a:rPr lang="uk-UA" sz="1200" b="0" i="0" u="none" strike="noStrike" kern="1200" dirty="0">
                <a:solidFill>
                  <a:srgbClr val="000000"/>
                </a:solidFill>
                <a:highlight>
                  <a:srgbClr val="000000">
                    <a:alpha val="0"/>
                  </a:srgbClr>
                </a:highlight>
                <a:latin typeface="GTWalsheimProRegular"/>
                <a:ea typeface="+mn-ea"/>
                <a:cs typeface="+mn-cs"/>
              </a:rPr>
              <a:t>острова</a:t>
            </a:r>
            <a:r>
              <a:rPr lang="uk" sz="1200" b="0" i="0" u="none" strike="noStrike" kern="1200" dirty="0">
                <a:solidFill>
                  <a:srgbClr val="000000"/>
                </a:solidFill>
                <a:highlight>
                  <a:srgbClr val="000000">
                    <a:alpha val="0"/>
                  </a:srgbClr>
                </a:highlight>
                <a:latin typeface="GTWalsheimProRegular"/>
                <a:ea typeface="+mn-ea"/>
                <a:cs typeface="+mn-cs"/>
              </a:rPr>
              <a:t> Ч</a:t>
            </a:r>
            <a:r>
              <a:rPr lang="uk-UA" sz="1200" b="0" i="0" u="none" strike="noStrike" kern="1200" dirty="0" err="1">
                <a:solidFill>
                  <a:srgbClr val="000000"/>
                </a:solidFill>
                <a:highlight>
                  <a:srgbClr val="000000">
                    <a:alpha val="0"/>
                  </a:srgbClr>
                </a:highlight>
                <a:latin typeface="GTWalsheimProRegular"/>
                <a:ea typeface="+mn-ea"/>
                <a:cs typeface="+mn-cs"/>
              </a:rPr>
              <a:t>еджудо</a:t>
            </a:r>
            <a:r>
              <a:rPr lang="uk" sz="1200" b="0" i="0" u="none" strike="noStrike" kern="1200" dirty="0">
                <a:solidFill>
                  <a:srgbClr val="000000"/>
                </a:solidFill>
                <a:highlight>
                  <a:srgbClr val="000000">
                    <a:alpha val="0"/>
                  </a:srgbClr>
                </a:highlight>
                <a:latin typeface="GTWalsheimProRegular"/>
                <a:ea typeface="+mn-ea"/>
                <a:cs typeface="+mn-cs"/>
              </a:rPr>
              <a:t>. </a:t>
            </a:r>
            <a:endParaRPr lang="ru-RU" b="0" dirty="0">
              <a:effectLst/>
              <a:latin typeface="GTWalsheimProRegular" panose="00000500000000000000" pitchFamily="50" charset="-52"/>
            </a:endParaRPr>
          </a:p>
          <a:p>
            <a:pPr rtl="0"/>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12</a:t>
            </a:fld>
            <a:endParaRPr lang="ru-RU"/>
          </a:p>
        </p:txBody>
      </p:sp>
    </p:spTree>
    <p:extLst>
      <p:ext uri="{BB962C8B-B14F-4D97-AF65-F5344CB8AC3E}">
        <p14:creationId xmlns:p14="http://schemas.microsoft.com/office/powerpoint/2010/main" val="1456804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fontAlgn="base"/>
            <a:r>
              <a:rPr lang="uk" sz="1200" b="0" i="0" u="none" strike="noStrike" kern="1200" dirty="0">
                <a:solidFill>
                  <a:srgbClr val="000000"/>
                </a:solidFill>
                <a:highlight>
                  <a:srgbClr val="000000">
                    <a:alpha val="0"/>
                  </a:srgbClr>
                </a:highlight>
                <a:latin typeface="GTWalsheimProRegular"/>
                <a:ea typeface="+mn-ea"/>
                <a:cs typeface="+mn-cs"/>
              </a:rPr>
              <a:t>*</a:t>
            </a:r>
            <a:r>
              <a:rPr lang="uk-UA" sz="1200" b="0" i="0" u="none" strike="noStrike" kern="1200" dirty="0">
                <a:solidFill>
                  <a:srgbClr val="000000"/>
                </a:solidFill>
                <a:highlight>
                  <a:srgbClr val="000000">
                    <a:alpha val="0"/>
                  </a:srgbClr>
                </a:highlight>
                <a:latin typeface="GTWalsheimProRegular"/>
                <a:ea typeface="+mn-ea"/>
                <a:cs typeface="+mn-cs"/>
              </a:rPr>
              <a:t>У порівнянні з н</a:t>
            </a:r>
            <a:r>
              <a:rPr lang="uk" sz="1200" b="0" i="0" u="none" strike="noStrike" kern="1200" dirty="0">
                <a:solidFill>
                  <a:srgbClr val="000000"/>
                </a:solidFill>
                <a:highlight>
                  <a:srgbClr val="000000">
                    <a:alpha val="0"/>
                  </a:srgbClr>
                </a:highlight>
                <a:latin typeface="GTWalsheimProRegular"/>
                <a:ea typeface="+mn-ea"/>
                <a:cs typeface="+mn-cs"/>
              </a:rPr>
              <a:t>еферментован</a:t>
            </a:r>
            <a:r>
              <a:rPr lang="uk-UA" sz="1200" b="0" i="0" u="none" strike="noStrike" kern="1200" dirty="0" err="1">
                <a:solidFill>
                  <a:srgbClr val="000000"/>
                </a:solidFill>
                <a:highlight>
                  <a:srgbClr val="000000">
                    <a:alpha val="0"/>
                  </a:srgbClr>
                </a:highlight>
                <a:latin typeface="GTWalsheimProRegular"/>
                <a:ea typeface="+mn-ea"/>
                <a:cs typeface="+mn-cs"/>
              </a:rPr>
              <a:t>ою</a:t>
            </a:r>
            <a:r>
              <a:rPr lang="uk-UA" sz="1200" b="0" i="0" u="none" strike="noStrike" kern="1200" dirty="0">
                <a:solidFill>
                  <a:srgbClr val="000000"/>
                </a:solidFill>
                <a:highlight>
                  <a:srgbClr val="000000">
                    <a:alpha val="0"/>
                  </a:srgbClr>
                </a:highlight>
                <a:latin typeface="GTWalsheimProRegular"/>
                <a:ea typeface="+mn-ea"/>
                <a:cs typeface="+mn-cs"/>
              </a:rPr>
              <a:t> </a:t>
            </a:r>
            <a:r>
              <a:rPr lang="uk-UA" sz="1200" b="0" i="0" u="none" strike="noStrike" kern="1200" dirty="0" err="1">
                <a:solidFill>
                  <a:srgbClr val="000000"/>
                </a:solidFill>
                <a:highlight>
                  <a:srgbClr val="000000">
                    <a:alpha val="0"/>
                  </a:srgbClr>
                </a:highlight>
                <a:latin typeface="GTWalsheimProRegular"/>
                <a:ea typeface="+mn-ea"/>
                <a:cs typeface="+mn-cs"/>
              </a:rPr>
              <a:t>центеллою</a:t>
            </a:r>
            <a:r>
              <a:rPr lang="uk-UA" sz="1200" b="0" i="0" u="none" strike="noStrike" kern="1200" dirty="0">
                <a:solidFill>
                  <a:srgbClr val="000000"/>
                </a:solidFill>
                <a:highlight>
                  <a:srgbClr val="000000">
                    <a:alpha val="0"/>
                  </a:srgbClr>
                </a:highlight>
                <a:latin typeface="GTWalsheimProRegular"/>
                <a:ea typeface="+mn-ea"/>
                <a:cs typeface="+mn-cs"/>
              </a:rPr>
              <a:t> азійською.</a:t>
            </a:r>
            <a:endParaRPr lang="ru-RU" sz="1200" b="0" i="0" u="none" strike="noStrike" kern="1200" dirty="0">
              <a:solidFill>
                <a:schemeClr val="tx1"/>
              </a:solidFill>
              <a:effectLst/>
              <a:latin typeface="GTWalsheimProRegular" panose="00000500000000000000" pitchFamily="50" charset="-52"/>
              <a:ea typeface="+mn-ea"/>
              <a:cs typeface="+mn-cs"/>
            </a:endParaRPr>
          </a:p>
          <a:p>
            <a:pPr rtl="0"/>
            <a:r>
              <a:rPr lang="uk" sz="1200" b="0" i="0" u="none" strike="noStrike" kern="1200" dirty="0">
                <a:solidFill>
                  <a:srgbClr val="000000"/>
                </a:solidFill>
                <a:highlight>
                  <a:srgbClr val="000000">
                    <a:alpha val="0"/>
                  </a:srgbClr>
                </a:highlight>
                <a:latin typeface="GTWalsheimProRegular"/>
                <a:ea typeface="+mn-ea"/>
                <a:cs typeface="+mn-cs"/>
              </a:rPr>
              <a:t>Згідно з дослідженнями, проведеними компанією-постачальником інгредієнтів для косметичних засобів – DURAE Corporation</a:t>
            </a:r>
            <a:endParaRPr lang="ru-RU" b="0" dirty="0">
              <a:effectLst/>
              <a:latin typeface="GTWalsheimProRegular" panose="00000500000000000000" pitchFamily="50" charset="-52"/>
            </a:endParaRPr>
          </a:p>
          <a:p>
            <a:pPr rtl="0"/>
            <a:r>
              <a:rPr lang="uk" sz="1200" b="0" i="0" u="none" strike="noStrike" kern="1200" dirty="0">
                <a:solidFill>
                  <a:srgbClr val="000000"/>
                </a:solidFill>
                <a:highlight>
                  <a:srgbClr val="000000">
                    <a:alpha val="0"/>
                  </a:srgbClr>
                </a:highlight>
                <a:latin typeface="GTWalsheimProRegular"/>
                <a:ea typeface="+mn-ea"/>
                <a:cs typeface="+mn-cs"/>
              </a:rPr>
              <a:t>Результати дослідження опубліковані в корейському науковому журналі </a:t>
            </a:r>
            <a:r>
              <a:rPr lang="uk" sz="1200" b="0" i="1" u="none" strike="noStrike" kern="1200" dirty="0">
                <a:solidFill>
                  <a:srgbClr val="000000"/>
                </a:solidFill>
                <a:highlight>
                  <a:srgbClr val="000000">
                    <a:alpha val="0"/>
                  </a:srgbClr>
                </a:highlight>
                <a:latin typeface="GTWalsheimProBold"/>
                <a:ea typeface="+mn-ea"/>
                <a:cs typeface="+mn-cs"/>
              </a:rPr>
              <a:t>"Society of cosmetic scientists of Korea"</a:t>
            </a:r>
            <a:r>
              <a:rPr lang="uk" sz="1200" b="0" i="0" u="none" strike="noStrike" kern="1200" dirty="0">
                <a:solidFill>
                  <a:srgbClr val="000000"/>
                </a:solidFill>
                <a:highlight>
                  <a:srgbClr val="000000">
                    <a:alpha val="0"/>
                  </a:srgbClr>
                </a:highlight>
                <a:latin typeface="GTWalsheimProRegular"/>
                <a:ea typeface="+mn-ea"/>
                <a:cs typeface="+mn-cs"/>
              </a:rPr>
              <a:t> </a:t>
            </a:r>
            <a:endParaRPr lang="ru-RU" b="0" dirty="0">
              <a:effectLst/>
              <a:latin typeface="GTWalsheimProRegular" panose="00000500000000000000" pitchFamily="50" charset="-52"/>
            </a:endParaRPr>
          </a:p>
          <a:p>
            <a:pPr rtl="0"/>
            <a:br>
              <a:rPr lang="uk" sz="1200" b="0" i="0" u="none" strike="noStrike" dirty="0">
                <a:highlight>
                  <a:srgbClr val="000000">
                    <a:alpha val="0"/>
                  </a:srgbClr>
                </a:highlight>
                <a:latin typeface="GTWalsheimProRegular"/>
              </a:rPr>
            </a:br>
            <a:r>
              <a:rPr lang="uk" sz="1200" b="0" i="0" u="none" strike="noStrike" kern="1200" dirty="0">
                <a:solidFill>
                  <a:srgbClr val="000000"/>
                </a:solidFill>
                <a:highlight>
                  <a:srgbClr val="000000">
                    <a:alpha val="0"/>
                  </a:srgbClr>
                </a:highlight>
                <a:latin typeface="GTWalsheimProRegular"/>
                <a:ea typeface="+mn-ea"/>
                <a:cs typeface="+mn-cs"/>
              </a:rPr>
              <a:t>Процес ферментації руйнує молекули інгредієнтів та підвищує концентрацію корисних речовин. Для процесу збирають воду з озера </a:t>
            </a:r>
            <a:r>
              <a:rPr lang="uk-UA" sz="1200" b="0" i="0" u="none" strike="noStrike" kern="1200" dirty="0">
                <a:solidFill>
                  <a:srgbClr val="000000"/>
                </a:solidFill>
                <a:highlight>
                  <a:srgbClr val="000000">
                    <a:alpha val="0"/>
                  </a:srgbClr>
                </a:highlight>
                <a:latin typeface="GTWalsheimProRegular"/>
                <a:ea typeface="+mn-ea"/>
                <a:cs typeface="+mn-cs"/>
              </a:rPr>
              <a:t>острова </a:t>
            </a:r>
            <a:r>
              <a:rPr lang="uk" sz="1200" b="0" i="0" u="none" strike="noStrike" kern="1200" dirty="0">
                <a:solidFill>
                  <a:srgbClr val="000000"/>
                </a:solidFill>
                <a:highlight>
                  <a:srgbClr val="000000">
                    <a:alpha val="0"/>
                  </a:srgbClr>
                </a:highlight>
                <a:latin typeface="GTWalsheimProRegular"/>
                <a:ea typeface="+mn-ea"/>
                <a:cs typeface="+mn-cs"/>
              </a:rPr>
              <a:t>Чеджу</a:t>
            </a:r>
            <a:r>
              <a:rPr lang="uk-UA" sz="1200" b="0" i="0" u="none" strike="noStrike" kern="1200" dirty="0">
                <a:solidFill>
                  <a:srgbClr val="000000"/>
                </a:solidFill>
                <a:highlight>
                  <a:srgbClr val="000000">
                    <a:alpha val="0"/>
                  </a:srgbClr>
                </a:highlight>
                <a:latin typeface="GTWalsheimProRegular"/>
                <a:ea typeface="+mn-ea"/>
                <a:cs typeface="+mn-cs"/>
              </a:rPr>
              <a:t>до</a:t>
            </a:r>
            <a:r>
              <a:rPr lang="uk" sz="1200" b="0" i="0" u="none" strike="noStrike" kern="1200" dirty="0">
                <a:solidFill>
                  <a:srgbClr val="000000"/>
                </a:solidFill>
                <a:highlight>
                  <a:srgbClr val="000000">
                    <a:alpha val="0"/>
                  </a:srgbClr>
                </a:highlight>
                <a:latin typeface="GTWalsheimProRegular"/>
                <a:ea typeface="+mn-ea"/>
                <a:cs typeface="+mn-cs"/>
              </a:rPr>
              <a:t> та створюють оптимальні умови (високу температуру), </a:t>
            </a:r>
            <a:r>
              <a:rPr lang="uk-UA" sz="1200" b="0" i="0" u="none" strike="noStrike" kern="1200" dirty="0">
                <a:solidFill>
                  <a:srgbClr val="000000"/>
                </a:solidFill>
                <a:highlight>
                  <a:srgbClr val="000000">
                    <a:alpha val="0"/>
                  </a:srgbClr>
                </a:highlight>
                <a:latin typeface="GTWalsheimProRegular"/>
                <a:ea typeface="+mn-ea"/>
                <a:cs typeface="+mn-cs"/>
              </a:rPr>
              <a:t>з</a:t>
            </a:r>
            <a:r>
              <a:rPr lang="uk" sz="1200" b="0" i="0" u="none" strike="noStrike" kern="1200" dirty="0">
                <a:solidFill>
                  <a:srgbClr val="000000"/>
                </a:solidFill>
                <a:highlight>
                  <a:srgbClr val="000000">
                    <a:alpha val="0"/>
                  </a:srgbClr>
                </a:highlight>
                <a:latin typeface="GTWalsheimProRegular"/>
                <a:ea typeface="+mn-ea"/>
                <a:cs typeface="+mn-cs"/>
              </a:rPr>
              <a:t>авдяки чому </a:t>
            </a:r>
            <a:r>
              <a:rPr lang="uk-UA" sz="1200" b="0" i="0" u="none" strike="noStrike" kern="1200" dirty="0" err="1">
                <a:solidFill>
                  <a:srgbClr val="000000"/>
                </a:solidFill>
                <a:highlight>
                  <a:srgbClr val="000000">
                    <a:alpha val="0"/>
                  </a:srgbClr>
                </a:highlight>
                <a:latin typeface="GTWalsheimProRegular"/>
                <a:ea typeface="+mn-ea"/>
                <a:cs typeface="+mn-cs"/>
              </a:rPr>
              <a:t>центелла</a:t>
            </a:r>
            <a:r>
              <a:rPr lang="uk-UA" sz="1200" b="0" i="0" u="none" strike="noStrike" kern="1200" dirty="0">
                <a:solidFill>
                  <a:srgbClr val="000000"/>
                </a:solidFill>
                <a:highlight>
                  <a:srgbClr val="000000">
                    <a:alpha val="0"/>
                  </a:srgbClr>
                </a:highlight>
                <a:latin typeface="GTWalsheimProRegular"/>
                <a:ea typeface="+mn-ea"/>
                <a:cs typeface="+mn-cs"/>
              </a:rPr>
              <a:t> азійська</a:t>
            </a:r>
            <a:r>
              <a:rPr lang="uk" sz="1200" b="0" i="0" u="none" strike="noStrike" kern="1200" dirty="0">
                <a:solidFill>
                  <a:srgbClr val="000000"/>
                </a:solidFill>
                <a:highlight>
                  <a:srgbClr val="000000">
                    <a:alpha val="0"/>
                  </a:srgbClr>
                </a:highlight>
                <a:latin typeface="GTWalsheimProRegular"/>
                <a:ea typeface="+mn-ea"/>
                <a:cs typeface="+mn-cs"/>
              </a:rPr>
              <a:t> проходить ферментацію.  </a:t>
            </a:r>
            <a:endParaRPr lang="ru-RU" b="0" dirty="0">
              <a:effectLst/>
              <a:latin typeface="GTWalsheimProRegular" panose="00000500000000000000" pitchFamily="50" charset="-52"/>
            </a:endParaRPr>
          </a:p>
          <a:p>
            <a:pPr rtl="0" fontAlgn="base"/>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13</a:t>
            </a:fld>
            <a:endParaRPr lang="ru-RU"/>
          </a:p>
        </p:txBody>
      </p:sp>
    </p:spTree>
    <p:extLst>
      <p:ext uri="{BB962C8B-B14F-4D97-AF65-F5344CB8AC3E}">
        <p14:creationId xmlns:p14="http://schemas.microsoft.com/office/powerpoint/2010/main" val="137201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base" latinLnBrk="0" hangingPunct="1">
              <a:lnSpc>
                <a:spcPct val="100000"/>
              </a:lnSpc>
              <a:spcBef>
                <a:spcPts val="0"/>
              </a:spcBef>
              <a:spcAft>
                <a:spcPts val="0"/>
              </a:spcAft>
              <a:buClrTx/>
              <a:buSzTx/>
              <a:buFontTx/>
              <a:buNone/>
              <a:tabLst/>
              <a:defRPr/>
            </a:pPr>
            <a:r>
              <a:rPr lang="uk" sz="1200" b="0" i="0" u="none" strike="noStrike" kern="1200" dirty="0">
                <a:solidFill>
                  <a:srgbClr val="000000"/>
                </a:solidFill>
                <a:highlight>
                  <a:srgbClr val="000000">
                    <a:alpha val="0"/>
                  </a:srgbClr>
                </a:highlight>
                <a:latin typeface="GTWalsheimProRegular"/>
                <a:ea typeface="+mn-ea"/>
                <a:cs typeface="+mn-cs"/>
              </a:rPr>
              <a:t>Фотостаріння і стрес – зовнішні причини старіння організму в цілому і шкіри зокрема, але існує і внутрішня причина старіння – процес глікації, який є реакцією зв'язування глюкози і білків, ліпідів або нуклеїнової кислоти. Колагенові волокна ніби склеюються між собою. Часто цей процес називають «</a:t>
            </a:r>
            <a:r>
              <a:rPr lang="uk-UA" sz="1200" b="0" i="0" u="none" strike="noStrike" kern="1200" dirty="0">
                <a:solidFill>
                  <a:srgbClr val="000000"/>
                </a:solidFill>
                <a:highlight>
                  <a:srgbClr val="000000">
                    <a:alpha val="0"/>
                  </a:srgbClr>
                </a:highlight>
                <a:latin typeface="GTWalsheimProRegular"/>
                <a:ea typeface="+mn-ea"/>
                <a:cs typeface="+mn-cs"/>
              </a:rPr>
              <a:t>з</a:t>
            </a:r>
            <a:r>
              <a:rPr lang="uk" sz="1200" b="0" i="0" u="none" strike="noStrike" kern="1200" dirty="0">
                <a:solidFill>
                  <a:srgbClr val="000000"/>
                </a:solidFill>
                <a:highlight>
                  <a:srgbClr val="000000">
                    <a:alpha val="0"/>
                  </a:srgbClr>
                </a:highlight>
                <a:latin typeface="GTWalsheimProRegular"/>
                <a:ea typeface="+mn-ea"/>
                <a:cs typeface="+mn-cs"/>
              </a:rPr>
              <a:t>шитий» колаген. Він менш пружний у порівнянні з нормальним, і шкіра стає млявою, менш еластичною, на ній з'являються заломи і зморшки. </a:t>
            </a:r>
          </a:p>
          <a:p>
            <a:pPr rtl="0" fontAlgn="base"/>
            <a:endParaRPr lang="ru-RU" sz="1200" b="0" i="0" u="none" strike="noStrike" kern="1200" dirty="0">
              <a:solidFill>
                <a:schemeClr val="tx1"/>
              </a:solidFill>
              <a:effectLst/>
              <a:latin typeface="GTWalsheimProRegular" panose="00000500000000000000" pitchFamily="50" charset="-52"/>
              <a:ea typeface="+mn-ea"/>
              <a:cs typeface="+mn-cs"/>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14</a:t>
            </a:fld>
            <a:endParaRPr lang="ru-RU"/>
          </a:p>
        </p:txBody>
      </p:sp>
    </p:spTree>
    <p:extLst>
      <p:ext uri="{BB962C8B-B14F-4D97-AF65-F5344CB8AC3E}">
        <p14:creationId xmlns:p14="http://schemas.microsoft.com/office/powerpoint/2010/main" val="2444026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err="1"/>
              <a:t>Сублімаційне</a:t>
            </a:r>
            <a:r>
              <a:rPr lang="ru-RU" dirty="0"/>
              <a:t> </a:t>
            </a:r>
            <a:r>
              <a:rPr lang="ru-RU" dirty="0" err="1"/>
              <a:t>сушіння</a:t>
            </a:r>
            <a:r>
              <a:rPr lang="ru-RU" dirty="0"/>
              <a:t>, </a:t>
            </a:r>
            <a:r>
              <a:rPr lang="ru-RU" dirty="0" err="1"/>
              <a:t>також</a:t>
            </a:r>
            <a:r>
              <a:rPr lang="ru-RU" dirty="0"/>
              <a:t> </a:t>
            </a:r>
            <a:r>
              <a:rPr lang="ru-RU" dirty="0" err="1"/>
              <a:t>відоме</a:t>
            </a:r>
            <a:r>
              <a:rPr lang="ru-RU" dirty="0"/>
              <a:t> як </a:t>
            </a:r>
            <a:r>
              <a:rPr lang="ru-RU" dirty="0" err="1"/>
              <a:t>ліофілізація</a:t>
            </a:r>
            <a:r>
              <a:rPr lang="ru-RU" dirty="0"/>
              <a:t>, </a:t>
            </a:r>
            <a:r>
              <a:rPr lang="ru-RU" dirty="0" err="1"/>
              <a:t>здебільшого</a:t>
            </a:r>
            <a:r>
              <a:rPr lang="ru-RU" dirty="0"/>
              <a:t> </a:t>
            </a:r>
            <a:r>
              <a:rPr lang="ru-RU" dirty="0" err="1"/>
              <a:t>використовується</a:t>
            </a:r>
            <a:r>
              <a:rPr lang="ru-RU" dirty="0"/>
              <a:t> для </a:t>
            </a:r>
            <a:r>
              <a:rPr lang="ru-RU" dirty="0" err="1"/>
              <a:t>видалення</a:t>
            </a:r>
            <a:r>
              <a:rPr lang="ru-RU" dirty="0"/>
              <a:t> води з </a:t>
            </a:r>
            <a:r>
              <a:rPr lang="ru-RU" dirty="0" err="1"/>
              <a:t>чутливих</a:t>
            </a:r>
            <a:r>
              <a:rPr lang="ru-RU" dirty="0"/>
              <a:t> </a:t>
            </a:r>
            <a:r>
              <a:rPr lang="ru-RU" dirty="0" err="1"/>
              <a:t>продуктів</a:t>
            </a:r>
            <a:r>
              <a:rPr lang="ru-RU" dirty="0"/>
              <a:t>, не </a:t>
            </a:r>
            <a:r>
              <a:rPr lang="ru-RU" dirty="0" err="1"/>
              <a:t>пошкоджуючи</a:t>
            </a:r>
            <a:r>
              <a:rPr lang="ru-RU" dirty="0"/>
              <a:t> </a:t>
            </a:r>
            <a:r>
              <a:rPr lang="ru-RU" dirty="0" err="1"/>
              <a:t>їх</a:t>
            </a:r>
            <a:r>
              <a:rPr lang="ru-RU" dirty="0"/>
              <a:t>. Таким чином вони </a:t>
            </a:r>
            <a:r>
              <a:rPr lang="ru-RU" dirty="0" err="1"/>
              <a:t>можуть</a:t>
            </a:r>
            <a:r>
              <a:rPr lang="ru-RU" dirty="0"/>
              <a:t> бути </a:t>
            </a:r>
            <a:r>
              <a:rPr lang="ru-RU" dirty="0" err="1"/>
              <a:t>збережені</a:t>
            </a:r>
            <a:r>
              <a:rPr lang="ru-RU" dirty="0"/>
              <a:t> в </a:t>
            </a:r>
            <a:r>
              <a:rPr lang="ru-RU" dirty="0" err="1"/>
              <a:t>стані</a:t>
            </a:r>
            <a:r>
              <a:rPr lang="ru-RU" dirty="0"/>
              <a:t> для </a:t>
            </a:r>
            <a:r>
              <a:rPr lang="ru-RU" dirty="0" err="1"/>
              <a:t>тривалого</a:t>
            </a:r>
            <a:r>
              <a:rPr lang="ru-RU" dirty="0"/>
              <a:t> </a:t>
            </a:r>
            <a:r>
              <a:rPr lang="ru-RU" dirty="0" err="1"/>
              <a:t>зберігання</a:t>
            </a:r>
            <a:r>
              <a:rPr lang="ru-RU" dirty="0"/>
              <a:t>.</a:t>
            </a:r>
          </a:p>
        </p:txBody>
      </p:sp>
      <p:sp>
        <p:nvSpPr>
          <p:cNvPr id="4" name="Номер слайда 3"/>
          <p:cNvSpPr>
            <a:spLocks noGrp="1"/>
          </p:cNvSpPr>
          <p:nvPr>
            <p:ph type="sldNum" sz="quarter" idx="10"/>
          </p:nvPr>
        </p:nvSpPr>
        <p:spPr/>
        <p:txBody>
          <a:bodyPr/>
          <a:lstStyle/>
          <a:p>
            <a:fld id="{1EBE1AF3-BF7A-4805-B6FA-C68188A230E7}" type="slidenum">
              <a:rPr lang="ru-RU" smtClean="0"/>
              <a:t>15</a:t>
            </a:fld>
            <a:endParaRPr lang="ru-RU"/>
          </a:p>
        </p:txBody>
      </p:sp>
    </p:spTree>
    <p:extLst>
      <p:ext uri="{BB962C8B-B14F-4D97-AF65-F5344CB8AC3E}">
        <p14:creationId xmlns:p14="http://schemas.microsoft.com/office/powerpoint/2010/main" val="1131950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EBE1AF3-BF7A-4805-B6FA-C68188A230E7}" type="slidenum">
              <a:rPr lang="ru-RU" smtClean="0"/>
              <a:t>16</a:t>
            </a:fld>
            <a:endParaRPr lang="ru-RU"/>
          </a:p>
        </p:txBody>
      </p:sp>
    </p:spTree>
    <p:extLst>
      <p:ext uri="{BB962C8B-B14F-4D97-AF65-F5344CB8AC3E}">
        <p14:creationId xmlns:p14="http://schemas.microsoft.com/office/powerpoint/2010/main" val="346131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BE1AF3-BF7A-4805-B6FA-C68188A230E7}" type="slidenum">
              <a:rPr lang="ru-RU" smtClean="0"/>
              <a:t>17</a:t>
            </a:fld>
            <a:endParaRPr lang="ru-RU"/>
          </a:p>
        </p:txBody>
      </p:sp>
    </p:spTree>
    <p:extLst>
      <p:ext uri="{BB962C8B-B14F-4D97-AF65-F5344CB8AC3E}">
        <p14:creationId xmlns:p14="http://schemas.microsoft.com/office/powerpoint/2010/main" val="2889986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uk" sz="1200" b="0" i="0" u="none" strike="noStrike" kern="1200" dirty="0">
                <a:solidFill>
                  <a:srgbClr val="000000"/>
                </a:solidFill>
                <a:highlight>
                  <a:srgbClr val="000000">
                    <a:alpha val="0"/>
                  </a:srgbClr>
                </a:highlight>
                <a:latin typeface="+mn-lt"/>
                <a:ea typeface="+mn-ea"/>
                <a:cs typeface="+mn-cs"/>
              </a:rPr>
              <a:t>*Відкрита капсула призначена для одноразового застосування.</a:t>
            </a:r>
            <a:endParaRPr lang="ru-RU" b="0" dirty="0">
              <a:effectLst/>
            </a:endParaRPr>
          </a:p>
          <a:p>
            <a:pPr rtl="0"/>
            <a:r>
              <a:rPr lang="uk" sz="1200" b="0" i="0" u="none" strike="noStrike" kern="1200" dirty="0">
                <a:solidFill>
                  <a:srgbClr val="000000"/>
                </a:solidFill>
                <a:highlight>
                  <a:srgbClr val="000000">
                    <a:alpha val="0"/>
                  </a:srgbClr>
                </a:highlight>
                <a:latin typeface="+mn-lt"/>
                <a:ea typeface="+mn-ea"/>
                <a:cs typeface="+mn-cs"/>
              </a:rPr>
              <a:t>**Будьте обережні з гострими к</a:t>
            </a:r>
            <a:r>
              <a:rPr lang="uk-UA" sz="1200" b="0" i="0" u="none" strike="noStrike" kern="1200" dirty="0" err="1">
                <a:solidFill>
                  <a:srgbClr val="000000"/>
                </a:solidFill>
                <a:highlight>
                  <a:srgbClr val="000000">
                    <a:alpha val="0"/>
                  </a:srgbClr>
                </a:highlight>
                <a:latin typeface="+mn-lt"/>
                <a:ea typeface="+mn-ea"/>
                <a:cs typeface="+mn-cs"/>
              </a:rPr>
              <a:t>утами</a:t>
            </a:r>
            <a:r>
              <a:rPr lang="uk" sz="1200" b="0" i="0" u="none" strike="noStrike" kern="1200" dirty="0">
                <a:solidFill>
                  <a:srgbClr val="000000"/>
                </a:solidFill>
                <a:highlight>
                  <a:srgbClr val="000000">
                    <a:alpha val="0"/>
                  </a:srgbClr>
                </a:highlight>
                <a:latin typeface="+mn-lt"/>
                <a:ea typeface="+mn-ea"/>
                <a:cs typeface="+mn-cs"/>
              </a:rPr>
              <a:t> </a:t>
            </a:r>
            <a:r>
              <a:rPr lang="uk-UA" sz="1200" b="0" i="0" u="none" strike="noStrike" kern="1200" dirty="0">
                <a:solidFill>
                  <a:srgbClr val="000000"/>
                </a:solidFill>
                <a:highlight>
                  <a:srgbClr val="000000">
                    <a:alpha val="0"/>
                  </a:srgbClr>
                </a:highlight>
                <a:latin typeface="+mn-lt"/>
                <a:ea typeface="+mn-ea"/>
                <a:cs typeface="+mn-cs"/>
              </a:rPr>
              <a:t>упаковки</a:t>
            </a:r>
            <a:r>
              <a:rPr lang="uk" sz="1200" b="0" i="0" u="none" strike="noStrike" kern="1200" dirty="0">
                <a:solidFill>
                  <a:srgbClr val="000000"/>
                </a:solidFill>
                <a:highlight>
                  <a:srgbClr val="000000">
                    <a:alpha val="0"/>
                  </a:srgbClr>
                </a:highlight>
                <a:latin typeface="+mn-lt"/>
                <a:ea typeface="+mn-ea"/>
                <a:cs typeface="+mn-cs"/>
              </a:rPr>
              <a:t> капсул після відкриття. Ми рекомендуємо використовувати засіб відразу після відкриття.</a:t>
            </a:r>
            <a:endParaRPr lang="ru-RU" b="0" dirty="0">
              <a:effectLst/>
            </a:endParaRPr>
          </a:p>
          <a:p>
            <a:pPr rtl="0"/>
            <a:endParaRPr lang="ru-RU" b="0" dirty="0">
              <a:effectLst/>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18</a:t>
            </a:fld>
            <a:endParaRPr lang="ru-RU"/>
          </a:p>
        </p:txBody>
      </p:sp>
    </p:spTree>
    <p:extLst>
      <p:ext uri="{BB962C8B-B14F-4D97-AF65-F5344CB8AC3E}">
        <p14:creationId xmlns:p14="http://schemas.microsoft.com/office/powerpoint/2010/main" val="2310682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EBE1AF3-BF7A-4805-B6FA-C68188A230E7}" type="slidenum">
              <a:rPr lang="ru-RU" smtClean="0"/>
              <a:t>21</a:t>
            </a:fld>
            <a:endParaRPr lang="ru-RU"/>
          </a:p>
        </p:txBody>
      </p:sp>
    </p:spTree>
    <p:extLst>
      <p:ext uri="{BB962C8B-B14F-4D97-AF65-F5344CB8AC3E}">
        <p14:creationId xmlns:p14="http://schemas.microsoft.com/office/powerpoint/2010/main" val="3719144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UA" dirty="0"/>
          </a:p>
        </p:txBody>
      </p:sp>
      <p:sp>
        <p:nvSpPr>
          <p:cNvPr id="4" name="Slide Number Placeholder 3"/>
          <p:cNvSpPr>
            <a:spLocks noGrp="1"/>
          </p:cNvSpPr>
          <p:nvPr>
            <p:ph type="sldNum" sz="quarter" idx="5"/>
          </p:nvPr>
        </p:nvSpPr>
        <p:spPr/>
        <p:txBody>
          <a:bodyPr/>
          <a:lstStyle/>
          <a:p>
            <a:fld id="{1EBE1AF3-BF7A-4805-B6FA-C68188A230E7}" type="slidenum">
              <a:rPr lang="ru-RU" smtClean="0"/>
              <a:t>22</a:t>
            </a:fld>
            <a:endParaRPr lang="ru-RU"/>
          </a:p>
        </p:txBody>
      </p:sp>
    </p:spTree>
    <p:extLst>
      <p:ext uri="{BB962C8B-B14F-4D97-AF65-F5344CB8AC3E}">
        <p14:creationId xmlns:p14="http://schemas.microsoft.com/office/powerpoint/2010/main" val="2467128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 sz="1200" b="0" i="0" u="none" strike="noStrike" kern="1200" dirty="0">
                <a:solidFill>
                  <a:srgbClr val="000000"/>
                </a:solidFill>
                <a:highlight>
                  <a:srgbClr val="000000">
                    <a:alpha val="0"/>
                  </a:srgbClr>
                </a:highlight>
                <a:latin typeface="GT Walsheim Pro Bold"/>
                <a:ea typeface="+mn-ea"/>
                <a:cs typeface="+mn-cs"/>
              </a:rPr>
              <a:t>*Втрата колагену в організмі починається у віці 18-29 років, після 40 років організм </a:t>
            </a:r>
            <a:r>
              <a:rPr lang="uk-UA" sz="1200" b="0" i="0" u="none" strike="noStrike" kern="1200" dirty="0">
                <a:solidFill>
                  <a:srgbClr val="000000"/>
                </a:solidFill>
                <a:highlight>
                  <a:srgbClr val="000000">
                    <a:alpha val="0"/>
                  </a:srgbClr>
                </a:highlight>
                <a:latin typeface="GT Walsheim Pro Bold"/>
                <a:ea typeface="+mn-ea"/>
                <a:cs typeface="+mn-cs"/>
              </a:rPr>
              <a:t>людини </a:t>
            </a:r>
            <a:r>
              <a:rPr lang="uk" sz="1200" b="0" i="0" u="none" strike="noStrike" kern="1200" dirty="0">
                <a:solidFill>
                  <a:srgbClr val="000000"/>
                </a:solidFill>
                <a:highlight>
                  <a:srgbClr val="000000">
                    <a:alpha val="0"/>
                  </a:srgbClr>
                </a:highlight>
                <a:latin typeface="GT Walsheim Pro Bold"/>
                <a:ea typeface="+mn-ea"/>
                <a:cs typeface="+mn-cs"/>
              </a:rPr>
              <a:t>може втрачати близько 1% на рік, а приблизно в 80 років вироблення колагену в організмі може зменшитися на 75% загалом, у порівнянні з молодими людьми. Посилання на дослідження: 1. Decreased collagen production in chronologically aged skin: roles of age-dependent alteration in fibroblast function and defective mechanical stimulation. Varani J, Dame MK, Rittie L, Fligiel SE, Kang S, Fisher GJ, Voorhees JJ. Am J Pathol. 2006 Jun; 168 (6): 1861-8. та 2. Skin ageing and its treatment. Baumann L. J Pathol. 2007 Jan; 211 (2): 241-51</a:t>
            </a:r>
            <a:endParaRPr lang="en-US" b="0" dirty="0">
              <a:effectLst/>
              <a:latin typeface="GT Walsheim Pro Bold" panose="00000800000000000000" pitchFamily="50" charset="-52"/>
            </a:endParaRPr>
          </a:p>
          <a:p>
            <a:pPr rtl="0"/>
            <a:endParaRPr lang="en-US" b="0" dirty="0">
              <a:effectLst/>
              <a:latin typeface="GT Walsheim Pro Bold" panose="000008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2</a:t>
            </a:fld>
            <a:endParaRPr lang="ru-RU"/>
          </a:p>
        </p:txBody>
      </p:sp>
    </p:spTree>
    <p:extLst>
      <p:ext uri="{BB962C8B-B14F-4D97-AF65-F5344CB8AC3E}">
        <p14:creationId xmlns:p14="http://schemas.microsoft.com/office/powerpoint/2010/main" val="1359021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a:latin typeface="GTWalsheimProRegular" panose="00000500000000000000" pitchFamily="50" charset="-52"/>
              </a:rPr>
              <a:t>Farage, Miranda A et al. “Characteristics of the Aging Skin.” Advances in wound care vol. 2,1 (2013): 5-10. doi:10.1089/wound.2011.0356 </a:t>
            </a:r>
          </a:p>
        </p:txBody>
      </p:sp>
      <p:sp>
        <p:nvSpPr>
          <p:cNvPr id="4" name="Номер слайда 3"/>
          <p:cNvSpPr>
            <a:spLocks noGrp="1"/>
          </p:cNvSpPr>
          <p:nvPr>
            <p:ph type="sldNum" sz="quarter" idx="10"/>
          </p:nvPr>
        </p:nvSpPr>
        <p:spPr/>
        <p:txBody>
          <a:bodyPr/>
          <a:lstStyle/>
          <a:p>
            <a:fld id="{1EBE1AF3-BF7A-4805-B6FA-C68188A230E7}" type="slidenum">
              <a:rPr lang="ru-RU" smtClean="0"/>
              <a:t>3</a:t>
            </a:fld>
            <a:endParaRPr lang="ru-RU"/>
          </a:p>
        </p:txBody>
      </p:sp>
    </p:spTree>
    <p:extLst>
      <p:ext uri="{BB962C8B-B14F-4D97-AF65-F5344CB8AC3E}">
        <p14:creationId xmlns:p14="http://schemas.microsoft.com/office/powerpoint/2010/main" val="3774966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uk" sz="1200" b="0" i="0" u="none" strike="noStrike" kern="1200" dirty="0">
                <a:solidFill>
                  <a:srgbClr val="000000"/>
                </a:solidFill>
                <a:highlight>
                  <a:srgbClr val="000000">
                    <a:alpha val="0"/>
                  </a:srgbClr>
                </a:highlight>
                <a:latin typeface="GTWalsheimProRegular"/>
                <a:ea typeface="+mn-ea"/>
                <a:cs typeface="+mn-cs"/>
              </a:rPr>
              <a:t>Стан шкіри безпосередньо залежить від колагену ─ структурного білка шкіри, який є спіраллю з перекручених ниток, які складаються з амінокислот. Вміст колагену в організмі людини дорівнює щонайменше 1/3 від загальної маси білків. Колагенові волокна схожі на пружини, тому вони відповідають за еластичність тканини та її швидке відновлення після різноманітних пошкоджень. Саме волокна колагену формують гнучкий каркас шкіри, не даючи йому провисати та розтягуватися. Колаген виробляється спеціальними клітинами шкіри – фібробластами.</a:t>
            </a:r>
          </a:p>
          <a:p>
            <a:pPr rtl="0"/>
            <a:endParaRPr lang="ru-RU" b="0" dirty="0">
              <a:effectLst/>
              <a:latin typeface="GTWalsheimProRegular" panose="00000500000000000000" pitchFamily="50" charset="-52"/>
            </a:endParaRPr>
          </a:p>
          <a:p>
            <a:pPr rtl="0"/>
            <a:r>
              <a:rPr lang="uk" sz="1200" b="0" i="0" u="none" strike="noStrike" kern="1200" dirty="0">
                <a:solidFill>
                  <a:srgbClr val="000000"/>
                </a:solidFill>
                <a:highlight>
                  <a:srgbClr val="000000">
                    <a:alpha val="0"/>
                  </a:srgbClr>
                </a:highlight>
                <a:latin typeface="GTWalsheimProRegular"/>
                <a:ea typeface="+mn-ea"/>
                <a:cs typeface="+mn-cs"/>
              </a:rPr>
              <a:t>З віком кількість колагену значно знижується, організм самостійно виробляє колаген у достатній кількості лише до 30 років.</a:t>
            </a:r>
            <a:endParaRPr lang="ru-RU" b="0" dirty="0">
              <a:effectLst/>
              <a:latin typeface="GTWalsheimProRegular" panose="00000500000000000000" pitchFamily="50" charset="-52"/>
            </a:endParaRPr>
          </a:p>
          <a:p>
            <a:pPr rtl="0"/>
            <a:br>
              <a:rPr lang="uk" sz="1200" b="0" i="0" u="none" strike="noStrike" dirty="0">
                <a:highlight>
                  <a:srgbClr val="000000">
                    <a:alpha val="0"/>
                  </a:srgbClr>
                </a:highlight>
                <a:latin typeface="GTWalsheimProRegular"/>
              </a:rPr>
            </a:br>
            <a:r>
              <a:rPr lang="uk" sz="1200" b="0" i="0" u="none" strike="noStrike" kern="1200" dirty="0">
                <a:solidFill>
                  <a:srgbClr val="000000"/>
                </a:solidFill>
                <a:highlight>
                  <a:srgbClr val="000000">
                    <a:alpha val="0"/>
                  </a:srgbClr>
                </a:highlight>
                <a:latin typeface="GTWalsheimProRegular"/>
                <a:ea typeface="+mn-ea"/>
                <a:cs typeface="+mn-cs"/>
              </a:rPr>
              <a:t>*В. П. Федотов, В. А. Бочаров, Є. Ю. Корецька та ін. ОСНОВИ ПРАКТИЧНОЇ КОСМЕТОЛОГІЇ (</a:t>
            </a:r>
            <a:r>
              <a:rPr lang="uk" sz="1200" b="0" i="0" u="sng" strike="noStrike" kern="1200" dirty="0">
                <a:solidFill>
                  <a:srgbClr val="000000"/>
                </a:solidFill>
                <a:highlight>
                  <a:srgbClr val="000000">
                    <a:alpha val="0"/>
                  </a:srgbClr>
                </a:highlight>
                <a:latin typeface="GTWalsheimProRegular"/>
                <a:ea typeface="+mn-ea"/>
                <a:cs typeface="+mn-cs"/>
                <a:hlinkClick r:id="rId3"/>
              </a:rPr>
              <a:t>http://dspace.zsmu.edu.ua/bitstream/123456789/7183/1/16%D0%91%D0%BE%D1%87%D0%B0%D1%80%D0%BE%D0%B2%D0%B0_%D0%9E%D1%81%D0%BD%D0%BE%D0%B2%D1%8B%20%D0%BF%D1%80%D0%B0%D0%BA%D1%82.%20%D0%BA%D0%BE%D1%81%D0%BC%D0%B5%D1%82%D0%BE%D0%BB%D0%BE%D0%B3%D0%B8%D0%B8_%D0%B1%D0%B5%D0%B7%20%D1%86%D0%B2%D0%B5%D1%82%D0%BD%D1%8B%D1%85.pdf</a:t>
            </a:r>
            <a:r>
              <a:rPr lang="uk" sz="1200" b="0" i="0" u="none" strike="noStrike" kern="1200" dirty="0">
                <a:solidFill>
                  <a:srgbClr val="000000"/>
                </a:solidFill>
                <a:highlight>
                  <a:srgbClr val="000000">
                    <a:alpha val="0"/>
                  </a:srgbClr>
                </a:highlight>
                <a:latin typeface="GTWalsheimProRegular"/>
                <a:ea typeface="+mn-ea"/>
                <a:cs typeface="+mn-cs"/>
              </a:rPr>
              <a:t>) </a:t>
            </a:r>
          </a:p>
          <a:p>
            <a:pPr rtl="0"/>
            <a:endParaRPr lang="ru-RU" b="0" dirty="0">
              <a:effectLst/>
              <a:latin typeface="GTWalsheimProRegular" panose="00000500000000000000" pitchFamily="50" charset="-52"/>
            </a:endParaRPr>
          </a:p>
          <a:p>
            <a:pPr rtl="0"/>
            <a:r>
              <a:rPr lang="uk" sz="1200" b="0" i="0" u="none" strike="noStrike" kern="1200" dirty="0">
                <a:solidFill>
                  <a:srgbClr val="000000"/>
                </a:solidFill>
                <a:highlight>
                  <a:srgbClr val="000000">
                    <a:alpha val="0"/>
                  </a:srgbClr>
                </a:highlight>
                <a:latin typeface="GTWalsheimProRegular"/>
                <a:ea typeface="+mn-ea"/>
                <a:cs typeface="+mn-cs"/>
              </a:rPr>
              <a:t>**Втрата колагену в організмі починається у віці 18-29 років, після 40 років людський організм може втрачати близько 1% на рік, а приблизно в 80 років вироблення колагену в організмі може зменшитися на 75% у порівнянні з молодими людьми. Посилання на дослідження: 1. Decreased collagen production in chronologically aged skin: roles of age-dependent alteration in fibroblast function and defective mechanical stimulation. Varani J, Dame MK, Rittie L, Fligiel SE, Kang S, Fisher GJ, Voorhees JJ. Am J Pathol. 2006 Jun; 168 (6): 1861-8. та 2. Skin ageing and its treatment. Baumann L. J Pathol. 2007 Jan; 211 (2): 241-51</a:t>
            </a:r>
            <a:endParaRPr lang="ru-RU" b="0" dirty="0">
              <a:effectLst/>
              <a:latin typeface="GTWalsheimProRegular" panose="00000500000000000000" pitchFamily="50" charset="-52"/>
            </a:endParaRPr>
          </a:p>
          <a:p>
            <a:pPr rtl="0"/>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4</a:t>
            </a:fld>
            <a:endParaRPr lang="ru-RU"/>
          </a:p>
        </p:txBody>
      </p:sp>
    </p:spTree>
    <p:extLst>
      <p:ext uri="{BB962C8B-B14F-4D97-AF65-F5344CB8AC3E}">
        <p14:creationId xmlns:p14="http://schemas.microsoft.com/office/powerpoint/2010/main" val="2942352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EBE1AF3-BF7A-4805-B6FA-C68188A230E7}" type="slidenum">
              <a:rPr lang="ru-RU" smtClean="0"/>
              <a:t>6</a:t>
            </a:fld>
            <a:endParaRPr lang="ru-RU"/>
          </a:p>
        </p:txBody>
      </p:sp>
    </p:spTree>
    <p:extLst>
      <p:ext uri="{BB962C8B-B14F-4D97-AF65-F5344CB8AC3E}">
        <p14:creationId xmlns:p14="http://schemas.microsoft.com/office/powerpoint/2010/main" val="2728734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rtl="0"/>
            <a:r>
              <a:rPr lang="uk" sz="1200" b="0" i="0" u="none" strike="noStrike" kern="1200" dirty="0">
                <a:solidFill>
                  <a:srgbClr val="000000"/>
                </a:solidFill>
                <a:highlight>
                  <a:srgbClr val="000000">
                    <a:alpha val="0"/>
                  </a:srgbClr>
                </a:highlight>
                <a:latin typeface="GTWalsheimProRegular"/>
                <a:ea typeface="+mn-ea"/>
                <a:cs typeface="+mn-cs"/>
              </a:rPr>
              <a:t>*Серед продукції компанії Amway™</a:t>
            </a:r>
          </a:p>
          <a:p>
            <a:pPr rtl="0"/>
            <a:endParaRPr lang="ru-RU" b="0" dirty="0">
              <a:effectLst/>
              <a:latin typeface="GTWalsheimProRegular" panose="00000500000000000000" pitchFamily="50" charset="-52"/>
            </a:endParaRPr>
          </a:p>
          <a:p>
            <a:pPr rtl="0"/>
            <a:r>
              <a:rPr lang="uk" sz="1200" b="0" i="0" u="none" strike="noStrike" kern="1200" dirty="0">
                <a:solidFill>
                  <a:srgbClr val="000000"/>
                </a:solidFill>
                <a:highlight>
                  <a:srgbClr val="000000">
                    <a:alpha val="0"/>
                  </a:srgbClr>
                </a:highlight>
                <a:latin typeface="GTWalsheimProRegular"/>
                <a:ea typeface="+mn-ea"/>
                <a:cs typeface="+mn-cs"/>
              </a:rPr>
              <a:t>Засіб для зовнішнього застосування.</a:t>
            </a:r>
          </a:p>
          <a:p>
            <a:pPr marL="0" marR="0" lvl="0" indent="0" algn="l" defTabSz="914400" rtl="0" eaLnBrk="1" fontAlgn="auto" latinLnBrk="0" hangingPunct="1">
              <a:lnSpc>
                <a:spcPct val="100000"/>
              </a:lnSpc>
              <a:spcBef>
                <a:spcPct val="0"/>
              </a:spcBef>
              <a:spcAft>
                <a:spcPct val="0"/>
              </a:spcAft>
              <a:buClrTx/>
              <a:buSzTx/>
              <a:buFontTx/>
              <a:buNone/>
              <a:tabLst/>
              <a:defRPr/>
            </a:pPr>
            <a:r>
              <a:rPr lang="uk" sz="1200" b="0" i="0" u="none" strike="noStrike" kern="1200" dirty="0">
                <a:solidFill>
                  <a:srgbClr val="000000"/>
                </a:solidFill>
                <a:highlight>
                  <a:srgbClr val="000000">
                    <a:alpha val="0"/>
                  </a:srgbClr>
                </a:highlight>
                <a:latin typeface="GTWalsheimProRegular"/>
                <a:ea typeface="+mn-ea"/>
                <a:cs typeface="+mn-cs"/>
              </a:rPr>
              <a:t>Засіб сумісний з усіма сироватками ARTISTRY™ (</a:t>
            </a:r>
            <a:r>
              <a:rPr lang="uk-UA" sz="1200" b="0" i="0" u="none" strike="noStrike" kern="1200" dirty="0">
                <a:solidFill>
                  <a:srgbClr val="000000"/>
                </a:solidFill>
                <a:highlight>
                  <a:srgbClr val="000000">
                    <a:alpha val="0"/>
                  </a:srgbClr>
                </a:highlight>
                <a:latin typeface="GTWalsheimProRegular"/>
                <a:ea typeface="+mn-ea"/>
                <a:cs typeface="+mn-cs"/>
              </a:rPr>
              <a:t>окрім </a:t>
            </a:r>
            <a:r>
              <a:rPr lang="en-US" sz="1200" b="0" i="0" kern="1200" dirty="0">
                <a:solidFill>
                  <a:schemeClr val="tx1"/>
                </a:solidFill>
                <a:effectLst/>
                <a:latin typeface="+mn-lt"/>
                <a:ea typeface="+mn-ea"/>
                <a:cs typeface="+mn-cs"/>
              </a:rPr>
              <a:t>Artistry Intensive Skincare </a:t>
            </a:r>
            <a:r>
              <a:rPr lang="uk-UA" sz="1200" b="0" i="0" kern="1200" dirty="0">
                <a:solidFill>
                  <a:schemeClr val="tx1"/>
                </a:solidFill>
                <a:effectLst/>
                <a:latin typeface="+mn-lt"/>
                <a:ea typeface="+mn-ea"/>
                <a:cs typeface="+mn-cs"/>
              </a:rPr>
              <a:t>Сироватки для підтягнення шкіри обличчя з </a:t>
            </a:r>
            <a:r>
              <a:rPr lang="uk-UA" sz="1200" b="0" i="0" kern="1200" dirty="0" err="1">
                <a:solidFill>
                  <a:schemeClr val="tx1"/>
                </a:solidFill>
                <a:effectLst/>
                <a:latin typeface="+mn-lt"/>
                <a:ea typeface="+mn-ea"/>
                <a:cs typeface="+mn-cs"/>
              </a:rPr>
              <a:t>антивіковим</a:t>
            </a:r>
            <a:r>
              <a:rPr lang="uk-UA" sz="1200" b="0" i="0" kern="1200" dirty="0">
                <a:solidFill>
                  <a:schemeClr val="tx1"/>
                </a:solidFill>
                <a:effectLst/>
                <a:latin typeface="+mn-lt"/>
                <a:ea typeface="+mn-ea"/>
                <a:cs typeface="+mn-cs"/>
              </a:rPr>
              <a:t> ефектом)</a:t>
            </a:r>
          </a:p>
          <a:p>
            <a:pPr marL="0" marR="0" lvl="0" indent="0" algn="l" defTabSz="914400" rtl="0" eaLnBrk="1" fontAlgn="auto" latinLnBrk="0" hangingPunct="1">
              <a:lnSpc>
                <a:spcPct val="100000"/>
              </a:lnSpc>
              <a:spcBef>
                <a:spcPct val="0"/>
              </a:spcBef>
              <a:spcAft>
                <a:spcPct val="0"/>
              </a:spcAft>
              <a:buClrTx/>
              <a:buSzTx/>
              <a:buFontTx/>
              <a:buNone/>
              <a:defRPr/>
            </a:pPr>
            <a:endParaRPr lang="ru-RU" b="0" dirty="0">
              <a:effectLst/>
              <a:latin typeface="GTWalsheimProRegular" panose="00000500000000000000" pitchFamily="50" charset="-52"/>
            </a:endParaRPr>
          </a:p>
          <a:p>
            <a:pPr rtl="0"/>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7</a:t>
            </a:fld>
            <a:endParaRPr lang="ru-RU"/>
          </a:p>
        </p:txBody>
      </p:sp>
    </p:spTree>
    <p:extLst>
      <p:ext uri="{BB962C8B-B14F-4D97-AF65-F5344CB8AC3E}">
        <p14:creationId xmlns:p14="http://schemas.microsoft.com/office/powerpoint/2010/main" val="3173020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 sz="1200" b="0" i="0" u="none" strike="noStrike" kern="1200" dirty="0">
                <a:solidFill>
                  <a:srgbClr val="000000"/>
                </a:solidFill>
                <a:highlight>
                  <a:srgbClr val="000000">
                    <a:alpha val="0"/>
                  </a:srgbClr>
                </a:highlight>
                <a:latin typeface="GTWalsheimProRegular"/>
                <a:ea typeface="+mn-ea"/>
                <a:cs typeface="+mn-cs"/>
              </a:rPr>
              <a:t>Формула містить гідролізований колаген. Колаген у його гідролізованій формі використовується для покращення розчинності та проникнення. «Гідролізований» колаген — це тип колагену, який зазнав ферментативного гідролізу, який включає використання води для розщеплення великих ланцюгів амінокислот на короткі ланцюги. Ці коротші ланцюги легко засвоюються клітинами тіла. Оскільки білок колагену нелегко розщепити.</a:t>
            </a:r>
            <a:endParaRPr lang="en-US" sz="1200" b="0" i="0" u="none" strike="noStrike" kern="1200" dirty="0">
              <a:solidFill>
                <a:schemeClr val="tx1"/>
              </a:solidFill>
              <a:effectLst/>
              <a:latin typeface="GTWalsheimProRegular" panose="00000500000000000000" pitchFamily="50" charset="-52"/>
              <a:ea typeface="+mn-ea"/>
              <a:cs typeface="+mn-cs"/>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8</a:t>
            </a:fld>
            <a:endParaRPr lang="ru-RU"/>
          </a:p>
        </p:txBody>
      </p:sp>
    </p:spTree>
    <p:extLst>
      <p:ext uri="{BB962C8B-B14F-4D97-AF65-F5344CB8AC3E}">
        <p14:creationId xmlns:p14="http://schemas.microsoft.com/office/powerpoint/2010/main" val="2210384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 sz="1200" b="0" i="0" u="none" strike="noStrike" kern="1200" dirty="0">
                <a:solidFill>
                  <a:srgbClr val="000000"/>
                </a:solidFill>
                <a:highlight>
                  <a:srgbClr val="000000">
                    <a:alpha val="0"/>
                  </a:srgbClr>
                </a:highlight>
                <a:latin typeface="GTWalsheimProRegular"/>
                <a:ea typeface="+mn-ea"/>
                <a:cs typeface="+mn-cs"/>
              </a:rPr>
              <a:t>Засіб для зовнішнього застосування</a:t>
            </a:r>
            <a:endParaRPr lang="ru-RU" b="0" dirty="0">
              <a:effectLst/>
              <a:latin typeface="GTWalsheimProRegular" panose="00000500000000000000" pitchFamily="50" charset="-52"/>
            </a:endParaRPr>
          </a:p>
          <a:p>
            <a:pPr rtl="0"/>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9</a:t>
            </a:fld>
            <a:endParaRPr lang="ru-RU"/>
          </a:p>
        </p:txBody>
      </p:sp>
    </p:spTree>
    <p:extLst>
      <p:ext uri="{BB962C8B-B14F-4D97-AF65-F5344CB8AC3E}">
        <p14:creationId xmlns:p14="http://schemas.microsoft.com/office/powerpoint/2010/main" val="1374821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 sz="1200" b="0" i="0" u="none" strike="noStrike" kern="1200" dirty="0">
                <a:solidFill>
                  <a:srgbClr val="000000"/>
                </a:solidFill>
                <a:highlight>
                  <a:srgbClr val="000000">
                    <a:alpha val="0"/>
                  </a:srgbClr>
                </a:highlight>
                <a:latin typeface="GTWalsheimProRegular"/>
                <a:ea typeface="+mn-ea"/>
                <a:cs typeface="+mn-cs"/>
              </a:rPr>
              <a:t>Гідролізований колаген (Hydrolyzed collagen) виробляється з натурального колагену (який був отриманий з риби) за допомогою спеціальної ферментативної обробки. Ферментативна обробка — процес, при якому на молекулу впливають спеціально підібрані ферменти та інші додаткові сполуки, після чого відбувається селективна руйнація початкової молекули. При цьому молекули натурального колагену «розламують» на дрібніші частини, щоб полегшити їх</a:t>
            </a:r>
            <a:r>
              <a:rPr lang="uk-UA" sz="1200" b="0" i="0" u="none" strike="noStrike" kern="1200" dirty="0" err="1">
                <a:solidFill>
                  <a:srgbClr val="000000"/>
                </a:solidFill>
                <a:highlight>
                  <a:srgbClr val="000000">
                    <a:alpha val="0"/>
                  </a:srgbClr>
                </a:highlight>
                <a:latin typeface="GTWalsheimProRegular"/>
                <a:ea typeface="+mn-ea"/>
                <a:cs typeface="+mn-cs"/>
              </a:rPr>
              <a:t>нє</a:t>
            </a:r>
            <a:r>
              <a:rPr lang="uk" sz="1200" b="0" i="0" u="none" strike="noStrike" kern="1200" dirty="0">
                <a:solidFill>
                  <a:srgbClr val="000000"/>
                </a:solidFill>
                <a:highlight>
                  <a:srgbClr val="000000">
                    <a:alpha val="0"/>
                  </a:srgbClr>
                </a:highlight>
                <a:latin typeface="GTWalsheimProRegular"/>
                <a:ea typeface="+mn-ea"/>
                <a:cs typeface="+mn-cs"/>
              </a:rPr>
              <a:t> проникнення у верхні шари шкіри. Колаген у його гідролізованій формі використовується для покращення розчинності та проникнення. </a:t>
            </a:r>
            <a:endParaRPr lang="ru-RU" b="0" dirty="0">
              <a:effectLst/>
              <a:latin typeface="GTWalsheimProRegular" panose="00000500000000000000" pitchFamily="50" charset="-52"/>
            </a:endParaRPr>
          </a:p>
          <a:p>
            <a:pPr rtl="0"/>
            <a:r>
              <a:rPr lang="ru-RU" sz="1200" b="0" i="0" u="none" strike="noStrike" kern="1200" dirty="0">
                <a:solidFill>
                  <a:schemeClr val="tx1"/>
                </a:solidFill>
                <a:effectLst/>
                <a:latin typeface="GTWalsheimProRegular" panose="00000500000000000000" pitchFamily="50" charset="-52"/>
                <a:ea typeface="+mn-ea"/>
                <a:cs typeface="+mn-cs"/>
              </a:rPr>
              <a:t> </a:t>
            </a:r>
            <a:endParaRPr lang="ru-RU" b="0" dirty="0">
              <a:effectLst/>
              <a:latin typeface="GTWalsheimProRegular" panose="00000500000000000000" pitchFamily="50" charset="-52"/>
            </a:endParaRPr>
          </a:p>
        </p:txBody>
      </p:sp>
      <p:sp>
        <p:nvSpPr>
          <p:cNvPr id="4" name="Номер слайда 3"/>
          <p:cNvSpPr>
            <a:spLocks noGrp="1"/>
          </p:cNvSpPr>
          <p:nvPr>
            <p:ph type="sldNum" sz="quarter" idx="10"/>
          </p:nvPr>
        </p:nvSpPr>
        <p:spPr/>
        <p:txBody>
          <a:bodyPr/>
          <a:lstStyle/>
          <a:p>
            <a:fld id="{1EBE1AF3-BF7A-4805-B6FA-C68188A230E7}" type="slidenum">
              <a:rPr lang="ru-RU" smtClean="0"/>
              <a:t>10</a:t>
            </a:fld>
            <a:endParaRPr lang="ru-RU"/>
          </a:p>
        </p:txBody>
      </p:sp>
    </p:spTree>
    <p:extLst>
      <p:ext uri="{BB962C8B-B14F-4D97-AF65-F5344CB8AC3E}">
        <p14:creationId xmlns:p14="http://schemas.microsoft.com/office/powerpoint/2010/main" val="1546590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D84A1698-722F-4892-BF48-074D9C5F3926}" type="datetimeFigureOut">
              <a:rPr lang="ru-RU" smtClean="0"/>
              <a:t>03.05.2022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2068836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84A1698-722F-4892-BF48-074D9C5F3926}" type="datetimeFigureOut">
              <a:rPr lang="ru-RU" smtClean="0"/>
              <a:t>03.05.2022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2155523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84A1698-722F-4892-BF48-074D9C5F3926}" type="datetimeFigureOut">
              <a:rPr lang="ru-RU" smtClean="0"/>
              <a:t>03.05.2022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2811691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chor="t"/>
          <a:lstStyle>
            <a:lvl1pPr>
              <a:defRPr>
                <a:latin typeface="GTWalsheimProRegular" panose="00000500000000000000" pitchFamily="2" charset="-52"/>
              </a:defRPr>
            </a:lvl1pPr>
          </a:lstStyle>
          <a:p>
            <a:r>
              <a:rPr lang="ru-RU" dirty="0"/>
              <a:t>Образец заголовка</a:t>
            </a:r>
          </a:p>
        </p:txBody>
      </p:sp>
      <p:sp>
        <p:nvSpPr>
          <p:cNvPr id="3" name="Объект 2"/>
          <p:cNvSpPr>
            <a:spLocks noGrp="1"/>
          </p:cNvSpPr>
          <p:nvPr>
            <p:ph idx="1"/>
          </p:nvPr>
        </p:nvSpPr>
        <p:spPr/>
        <p:txBody>
          <a:bodyPr anchor="t"/>
          <a:lstStyle>
            <a:lvl1pPr>
              <a:defRPr>
                <a:latin typeface="GTWalsheimProRegular" panose="00000500000000000000" pitchFamily="2" charset="-52"/>
              </a:defRPr>
            </a:lvl1pPr>
            <a:lvl2pPr>
              <a:defRPr>
                <a:latin typeface="GTWalsheimProRegular" panose="00000500000000000000" pitchFamily="2" charset="-52"/>
              </a:defRPr>
            </a:lvl2pPr>
            <a:lvl3pPr>
              <a:defRPr>
                <a:latin typeface="GTWalsheimProRegular" panose="00000500000000000000" pitchFamily="2" charset="-52"/>
              </a:defRPr>
            </a:lvl3pPr>
            <a:lvl4pPr>
              <a:defRPr>
                <a:latin typeface="GTWalsheimProRegular" panose="00000500000000000000" pitchFamily="2" charset="-52"/>
              </a:defRPr>
            </a:lvl4pPr>
            <a:lvl5pPr>
              <a:defRPr>
                <a:latin typeface="GTWalsheimProRegular" panose="00000500000000000000" pitchFamily="2" charset="-52"/>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Tree>
    <p:extLst>
      <p:ext uri="{BB962C8B-B14F-4D97-AF65-F5344CB8AC3E}">
        <p14:creationId xmlns:p14="http://schemas.microsoft.com/office/powerpoint/2010/main" val="401174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D84A1698-722F-4892-BF48-074D9C5F3926}" type="datetimeFigureOut">
              <a:rPr lang="ru-RU" smtClean="0"/>
              <a:t>03.05.2022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1985756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D84A1698-722F-4892-BF48-074D9C5F3926}" type="datetimeFigureOut">
              <a:rPr lang="ru-RU" smtClean="0"/>
              <a:t>03.05.2022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3514700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D84A1698-722F-4892-BF48-074D9C5F3926}" type="datetimeFigureOut">
              <a:rPr lang="ru-RU" smtClean="0"/>
              <a:t>03.05.2022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3174356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D84A1698-722F-4892-BF48-074D9C5F3926}" type="datetimeFigureOut">
              <a:rPr lang="ru-RU" smtClean="0"/>
              <a:t>03.05.2022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3547487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4A1698-722F-4892-BF48-074D9C5F3926}" type="datetimeFigureOut">
              <a:rPr lang="ru-RU" smtClean="0"/>
              <a:t>03.05.2022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264449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84A1698-722F-4892-BF48-074D9C5F3926}" type="datetimeFigureOut">
              <a:rPr lang="ru-RU" smtClean="0"/>
              <a:t>03.05.2022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1366843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84A1698-722F-4892-BF48-074D9C5F3926}" type="datetimeFigureOut">
              <a:rPr lang="ru-RU" smtClean="0"/>
              <a:t>03.05.2022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2D330E-1571-4F10-862B-7434DFB53310}" type="slidenum">
              <a:rPr lang="ru-RU" smtClean="0"/>
              <a:t>‹#›</a:t>
            </a:fld>
            <a:endParaRPr lang="ru-RU"/>
          </a:p>
        </p:txBody>
      </p:sp>
    </p:spTree>
    <p:extLst>
      <p:ext uri="{BB962C8B-B14F-4D97-AF65-F5344CB8AC3E}">
        <p14:creationId xmlns:p14="http://schemas.microsoft.com/office/powerpoint/2010/main" val="1139236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t">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A1698-722F-4892-BF48-074D9C5F3926}" type="datetimeFigureOut">
              <a:rPr lang="ru-RU" smtClean="0"/>
              <a:t>03.05.2022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2D330E-1571-4F10-862B-7434DFB53310}" type="slidenum">
              <a:rPr lang="ru-RU" smtClean="0"/>
              <a:t>‹#›</a:t>
            </a:fld>
            <a:endParaRPr lang="ru-RU"/>
          </a:p>
        </p:txBody>
      </p:sp>
    </p:spTree>
    <p:extLst>
      <p:ext uri="{BB962C8B-B14F-4D97-AF65-F5344CB8AC3E}">
        <p14:creationId xmlns:p14="http://schemas.microsoft.com/office/powerpoint/2010/main" val="351628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GTWalsheimProRegular" panose="00000500000000000000" pitchFamily="2" charset="-5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tiff"/><Relationship Id="rId7"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65.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6.tif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tiff"/><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9.tiff"/><Relationship Id="rId4" Type="http://schemas.openxmlformats.org/officeDocument/2006/relationships/image" Target="../media/image18.tiff"/></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tiff"/><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1151"/>
            <a:ext cx="12192000" cy="6846849"/>
          </a:xfrm>
          <a:prstGeom prst="rect">
            <a:avLst/>
          </a:prstGeom>
        </p:spPr>
      </p:pic>
      <p:sp>
        <p:nvSpPr>
          <p:cNvPr id="9" name="Заголовок 1"/>
          <p:cNvSpPr txBox="1">
            <a:spLocks/>
          </p:cNvSpPr>
          <p:nvPr/>
        </p:nvSpPr>
        <p:spPr>
          <a:xfrm>
            <a:off x="2603500" y="1590371"/>
            <a:ext cx="7200900" cy="56898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GTWalsheimProRegular" panose="00000500000000000000" pitchFamily="2" charset="-52"/>
                <a:ea typeface="+mj-ea"/>
                <a:cs typeface="+mj-cs"/>
              </a:defRPr>
            </a:lvl1pPr>
          </a:lstStyle>
          <a:p>
            <a:r>
              <a:rPr lang="uk" sz="2000" dirty="0">
                <a:solidFill>
                  <a:srgbClr val="595959"/>
                </a:solidFill>
                <a:highlight>
                  <a:srgbClr val="000000">
                    <a:alpha val="0"/>
                  </a:srgbClr>
                </a:highlight>
                <a:latin typeface="GTWalsheimProRegular"/>
              </a:rPr>
              <a:t>КОНЦЕНТРАТ ДЛЯ ОБЛИЧЧЯ З КОЛАГЕНОМ</a:t>
            </a:r>
            <a:endParaRPr lang="en-US" sz="2000" dirty="0">
              <a:solidFill>
                <a:schemeClr val="tx1">
                  <a:lumMod val="65000"/>
                  <a:lumOff val="35000"/>
                </a:schemeClr>
              </a:solidFill>
            </a:endParaRPr>
          </a:p>
          <a:p>
            <a:r>
              <a:rPr lang="uk" sz="2000" dirty="0">
                <a:solidFill>
                  <a:srgbClr val="595959"/>
                </a:solidFill>
                <a:highlight>
                  <a:srgbClr val="000000">
                    <a:alpha val="0"/>
                  </a:srgbClr>
                </a:highlight>
                <a:latin typeface="GTWalsheimProRegular"/>
              </a:rPr>
              <a:t>У КАПСУЛАХ ДЛЯ </a:t>
            </a:r>
            <a:r>
              <a:rPr lang="ru-UA" sz="2000" dirty="0">
                <a:solidFill>
                  <a:srgbClr val="595959"/>
                </a:solidFill>
                <a:highlight>
                  <a:srgbClr val="000000">
                    <a:alpha val="0"/>
                  </a:srgbClr>
                </a:highlight>
                <a:latin typeface="GTWalsheimProRegular"/>
              </a:rPr>
              <a:t>П</a:t>
            </a:r>
            <a:r>
              <a:rPr lang="uk-UA" sz="2000" dirty="0">
                <a:solidFill>
                  <a:srgbClr val="595959"/>
                </a:solidFill>
                <a:highlight>
                  <a:srgbClr val="000000">
                    <a:alpha val="0"/>
                  </a:srgbClr>
                </a:highlight>
                <a:latin typeface="GTWalsheimProRegular"/>
              </a:rPr>
              <a:t>ІДСИЛЕННЯ ДІЇ</a:t>
            </a:r>
            <a:r>
              <a:rPr lang="uk" sz="2000" dirty="0">
                <a:solidFill>
                  <a:srgbClr val="595959"/>
                </a:solidFill>
                <a:highlight>
                  <a:srgbClr val="000000">
                    <a:alpha val="0"/>
                  </a:srgbClr>
                </a:highlight>
                <a:latin typeface="GTWalsheimProRegular"/>
              </a:rPr>
              <a:t> СИРОВАТКИ</a:t>
            </a:r>
          </a:p>
          <a:p>
            <a:endParaRPr lang="ru-RU" sz="2000" dirty="0">
              <a:solidFill>
                <a:schemeClr val="tx1">
                  <a:lumMod val="65000"/>
                  <a:lumOff val="35000"/>
                </a:schemeClr>
              </a:solidFill>
            </a:endParaRP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66020" y="562923"/>
            <a:ext cx="2986935" cy="756615"/>
          </a:xfrm>
          <a:prstGeom prst="rect">
            <a:avLst/>
          </a:prstGeom>
        </p:spPr>
      </p:pic>
      <p:sp>
        <p:nvSpPr>
          <p:cNvPr id="10" name="Прямоугольник 9"/>
          <p:cNvSpPr/>
          <p:nvPr/>
        </p:nvSpPr>
        <p:spPr>
          <a:xfrm>
            <a:off x="0" y="2461359"/>
            <a:ext cx="12191999" cy="803297"/>
          </a:xfrm>
          <a:prstGeom prst="rect">
            <a:avLst/>
          </a:prstGeom>
        </p:spPr>
        <p:txBody>
          <a:bodyPr wrap="square" lIns="0" tIns="0" rIns="0" bIns="0">
            <a:spAutoFit/>
          </a:bodyPr>
          <a:lstStyle/>
          <a:p>
            <a:pPr algn="ctr">
              <a:lnSpc>
                <a:spcPct val="90000"/>
              </a:lnSpc>
            </a:pPr>
            <a:r>
              <a:rPr lang="uk" sz="2900" dirty="0">
                <a:solidFill>
                  <a:srgbClr val="274A5A"/>
                </a:solidFill>
                <a:highlight>
                  <a:srgbClr val="000000">
                    <a:alpha val="0"/>
                  </a:srgbClr>
                </a:highlight>
                <a:latin typeface="GTWalsheimProRegular"/>
              </a:rPr>
              <a:t>ЗБАГАТ</a:t>
            </a:r>
            <a:r>
              <a:rPr lang="ru-UA" sz="2900" dirty="0">
                <a:solidFill>
                  <a:srgbClr val="274A5A"/>
                </a:solidFill>
                <a:highlight>
                  <a:srgbClr val="000000">
                    <a:alpha val="0"/>
                  </a:srgbClr>
                </a:highlight>
                <a:latin typeface="GTWalsheimProRegular"/>
              </a:rPr>
              <a:t>И</a:t>
            </a:r>
            <a:r>
              <a:rPr lang="uk" sz="2900" dirty="0">
                <a:solidFill>
                  <a:srgbClr val="274A5A"/>
                </a:solidFill>
                <a:highlight>
                  <a:srgbClr val="000000">
                    <a:alpha val="0"/>
                  </a:srgbClr>
                </a:highlight>
                <a:latin typeface="GTWalsheimProRegular"/>
              </a:rPr>
              <a:t> СВОЮ СИРОВАТКУ</a:t>
            </a:r>
          </a:p>
          <a:p>
            <a:pPr algn="ctr">
              <a:lnSpc>
                <a:spcPct val="90000"/>
              </a:lnSpc>
            </a:pPr>
            <a:endParaRPr lang="ru-RU" sz="2900" dirty="0">
              <a:solidFill>
                <a:srgbClr val="274A5A"/>
              </a:solidFill>
              <a:latin typeface="GTWalsheimProRegular" panose="00000500000000000000" pitchFamily="50" charset="-52"/>
            </a:endParaRPr>
          </a:p>
        </p:txBody>
      </p:sp>
      <p:pic>
        <p:nvPicPr>
          <p:cNvPr id="2" name="Рисунок 1"/>
          <p:cNvPicPr>
            <a:picLocks noChangeAspect="1"/>
          </p:cNvPicPr>
          <p:nvPr/>
        </p:nvPicPr>
        <p:blipFill rotWithShape="1">
          <a:blip r:embed="rId5" cstate="email">
            <a:extLst>
              <a:ext uri="{28A0092B-C50C-407E-A947-70E740481C1C}">
                <a14:useLocalDpi xmlns:a14="http://schemas.microsoft.com/office/drawing/2010/main"/>
              </a:ext>
            </a:extLst>
          </a:blip>
          <a:srcRect t="-618" b="-1860"/>
          <a:stretch/>
        </p:blipFill>
        <p:spPr>
          <a:xfrm>
            <a:off x="1928668" y="-7033"/>
            <a:ext cx="694958" cy="1547446"/>
          </a:xfrm>
          <a:prstGeom prst="rect">
            <a:avLst/>
          </a:prstGeom>
        </p:spPr>
      </p:pic>
      <p:sp>
        <p:nvSpPr>
          <p:cNvPr id="4" name="Прямоугольник 3"/>
          <p:cNvSpPr/>
          <p:nvPr/>
        </p:nvSpPr>
        <p:spPr>
          <a:xfrm>
            <a:off x="1928668" y="453898"/>
            <a:ext cx="694958" cy="218050"/>
          </a:xfrm>
          <a:prstGeom prst="rect">
            <a:avLst/>
          </a:prstGeom>
          <a:solidFill>
            <a:srgbClr val="B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650" b="1" dirty="0">
                <a:solidFill>
                  <a:schemeClr val="accent1">
                    <a:lumMod val="50000"/>
                  </a:schemeClr>
                </a:solidFill>
                <a:latin typeface="+mj-lt"/>
              </a:rPr>
              <a:t>ВИГОТОВЛЕНО В КОРЕЇ</a:t>
            </a:r>
          </a:p>
        </p:txBody>
      </p:sp>
    </p:spTree>
    <p:extLst>
      <p:ext uri="{BB962C8B-B14F-4D97-AF65-F5344CB8AC3E}">
        <p14:creationId xmlns:p14="http://schemas.microsoft.com/office/powerpoint/2010/main" val="1020260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766763" y="728663"/>
            <a:ext cx="8137525"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ГІДРОЛІЗОВАНИЙ КОЛАГЕН</a:t>
            </a:r>
          </a:p>
          <a:p>
            <a:pPr>
              <a:lnSpc>
                <a:spcPct val="90000"/>
              </a:lnSpc>
            </a:pPr>
            <a:endParaRPr lang="ru-RU" sz="2800" dirty="0">
              <a:solidFill>
                <a:srgbClr val="007191"/>
              </a:solidFill>
              <a:latin typeface="GTWalsheimProRegular" panose="00000500000000000000" pitchFamily="50" charset="-52"/>
            </a:endParaRPr>
          </a:p>
        </p:txBody>
      </p:sp>
      <p:sp>
        <p:nvSpPr>
          <p:cNvPr id="2" name="Объект 2"/>
          <p:cNvSpPr txBox="1">
            <a:spLocks/>
          </p:cNvSpPr>
          <p:nvPr/>
        </p:nvSpPr>
        <p:spPr>
          <a:xfrm>
            <a:off x="1035681" y="2119902"/>
            <a:ext cx="4716937" cy="261819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600" dirty="0">
                <a:solidFill>
                  <a:srgbClr val="FFFFFF"/>
                </a:solidFill>
                <a:highlight>
                  <a:srgbClr val="000000">
                    <a:alpha val="0"/>
                  </a:srgbClr>
                </a:highlight>
                <a:latin typeface="GTWalsheimProRegular"/>
              </a:rPr>
              <a:t>Гідролізований колаген (Hydrolyzed collagen) — </a:t>
            </a:r>
            <a:br>
              <a:rPr lang="uk" sz="1600" dirty="0">
                <a:solidFill>
                  <a:srgbClr val="FFFFFF"/>
                </a:solidFill>
                <a:highlight>
                  <a:srgbClr val="000000">
                    <a:alpha val="0"/>
                  </a:srgbClr>
                </a:highlight>
                <a:latin typeface="GTWalsheimProRegular"/>
              </a:rPr>
            </a:br>
            <a:r>
              <a:rPr lang="uk" sz="1600" dirty="0">
                <a:solidFill>
                  <a:srgbClr val="FFFFFF"/>
                </a:solidFill>
                <a:highlight>
                  <a:srgbClr val="000000">
                    <a:alpha val="0"/>
                  </a:srgbClr>
                </a:highlight>
                <a:latin typeface="GTWalsheimProRegular"/>
              </a:rPr>
              <a:t>це оброблена форма колагену, яку отримують за рахунок спеціальної ферментативної обробки, завдяки чому молекули легше проникають у шари шкіри. </a:t>
            </a:r>
          </a:p>
          <a:p>
            <a:pPr marL="0" indent="0">
              <a:lnSpc>
                <a:spcPct val="110000"/>
              </a:lnSpc>
              <a:buNone/>
            </a:pPr>
            <a:r>
              <a:rPr lang="uk" sz="1600" dirty="0">
                <a:solidFill>
                  <a:srgbClr val="FFFFFF"/>
                </a:solidFill>
                <a:highlight>
                  <a:srgbClr val="000000">
                    <a:alpha val="0"/>
                  </a:srgbClr>
                </a:highlight>
                <a:latin typeface="GTWalsheimProRegular"/>
              </a:rPr>
              <a:t>Гідролізований колаген (Hydrolyzed collagen), що застосовується </a:t>
            </a:r>
            <a:r>
              <a:rPr lang="uk-UA" sz="1600" dirty="0">
                <a:solidFill>
                  <a:srgbClr val="FFFFFF"/>
                </a:solidFill>
                <a:highlight>
                  <a:srgbClr val="000000">
                    <a:alpha val="0"/>
                  </a:srgbClr>
                </a:highlight>
                <a:latin typeface="GTWalsheimProRegular"/>
              </a:rPr>
              <a:t>у</a:t>
            </a:r>
            <a:r>
              <a:rPr lang="uk" sz="1600" dirty="0">
                <a:solidFill>
                  <a:srgbClr val="FFFFFF"/>
                </a:solidFill>
                <a:highlight>
                  <a:srgbClr val="000000">
                    <a:alpha val="0"/>
                  </a:srgbClr>
                </a:highlight>
                <a:latin typeface="GTWalsheimProRegular"/>
              </a:rPr>
              <a:t> Концентраті для обличчя з колагеном у капсулах, виготовляється з натурального колагену, отриманого з риби. </a:t>
            </a:r>
          </a:p>
          <a:p>
            <a:pPr marL="0" indent="0">
              <a:lnSpc>
                <a:spcPct val="110000"/>
              </a:lnSpc>
              <a:buNone/>
            </a:pPr>
            <a:endParaRPr lang="ru-RU" sz="1600" dirty="0">
              <a:solidFill>
                <a:schemeClr val="bg1"/>
              </a:solidFill>
            </a:endParaRPr>
          </a:p>
        </p:txBody>
      </p:sp>
    </p:spTree>
    <p:extLst>
      <p:ext uri="{BB962C8B-B14F-4D97-AF65-F5344CB8AC3E}">
        <p14:creationId xmlns:p14="http://schemas.microsoft.com/office/powerpoint/2010/main" val="2787411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Объект 2"/>
          <p:cNvSpPr txBox="1">
            <a:spLocks/>
          </p:cNvSpPr>
          <p:nvPr/>
        </p:nvSpPr>
        <p:spPr>
          <a:xfrm>
            <a:off x="5455414" y="5253819"/>
            <a:ext cx="2970572" cy="108764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В (НІАЦИНАМІД): </a:t>
            </a:r>
          </a:p>
          <a:p>
            <a:pPr marL="0" indent="0">
              <a:lnSpc>
                <a:spcPct val="110000"/>
              </a:lnSpc>
              <a:spcBef>
                <a:spcPts val="600"/>
              </a:spcBef>
              <a:buNone/>
            </a:pPr>
            <a:r>
              <a:rPr lang="uk" sz="1100" dirty="0">
                <a:solidFill>
                  <a:srgbClr val="262626"/>
                </a:solidFill>
                <a:highlight>
                  <a:srgbClr val="000000">
                    <a:alpha val="0"/>
                  </a:srgbClr>
                </a:highlight>
                <a:latin typeface="GTWalsheimProRegular"/>
              </a:rPr>
              <a:t>сприяє підвищенню еластичності, вирівнюванню поверхні шкіри, стимулює оновлення шкіри, зменшує появу пігментних плям.</a:t>
            </a:r>
          </a:p>
          <a:p>
            <a:pPr marL="0" indent="0">
              <a:lnSpc>
                <a:spcPct val="110000"/>
              </a:lnSpc>
              <a:buNone/>
            </a:pPr>
            <a:endParaRPr lang="ru-RU" sz="1100" dirty="0">
              <a:solidFill>
                <a:schemeClr val="tx1">
                  <a:lumMod val="85000"/>
                  <a:lumOff val="15000"/>
                </a:schemeClr>
              </a:solidFill>
            </a:endParaRPr>
          </a:p>
        </p:txBody>
      </p:sp>
      <p:sp>
        <p:nvSpPr>
          <p:cNvPr id="4" name="Объект 2"/>
          <p:cNvSpPr txBox="1">
            <a:spLocks/>
          </p:cNvSpPr>
          <p:nvPr/>
        </p:nvSpPr>
        <p:spPr>
          <a:xfrm>
            <a:off x="8718481" y="2343723"/>
            <a:ext cx="3156752" cy="129966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В9 (ФОЛІЄВА КИСЛОТА): </a:t>
            </a:r>
          </a:p>
          <a:p>
            <a:pPr marL="0" indent="0">
              <a:lnSpc>
                <a:spcPct val="110000"/>
              </a:lnSpc>
              <a:spcBef>
                <a:spcPts val="600"/>
              </a:spcBef>
              <a:buNone/>
            </a:pPr>
            <a:r>
              <a:rPr lang="uk-UA" sz="1100" dirty="0">
                <a:solidFill>
                  <a:srgbClr val="262626"/>
                </a:solidFill>
                <a:highlight>
                  <a:srgbClr val="000000">
                    <a:alpha val="0"/>
                  </a:srgbClr>
                </a:highlight>
                <a:latin typeface="GTWalsheimProRegular"/>
              </a:rPr>
              <a:t>здійснює</a:t>
            </a:r>
            <a:r>
              <a:rPr lang="uk" sz="1100" dirty="0">
                <a:solidFill>
                  <a:srgbClr val="262626"/>
                </a:solidFill>
                <a:highlight>
                  <a:srgbClr val="000000">
                    <a:alpha val="0"/>
                  </a:srgbClr>
                </a:highlight>
                <a:latin typeface="GTWalsheimProRegular"/>
              </a:rPr>
              <a:t> антиоксидантну дію, допомагає захищати шкіру від наслідків ультрафіолетового опромінення, допомагає запобігати появі пігментації, </a:t>
            </a:r>
            <a:br>
              <a:rPr lang="uk" sz="1100" dirty="0">
                <a:solidFill>
                  <a:srgbClr val="262626"/>
                </a:solidFill>
                <a:highlight>
                  <a:srgbClr val="000000">
                    <a:alpha val="0"/>
                  </a:srgbClr>
                </a:highlight>
                <a:latin typeface="GTWalsheimProRegular"/>
              </a:rPr>
            </a:br>
            <a:r>
              <a:rPr lang="uk" sz="1100" dirty="0">
                <a:solidFill>
                  <a:srgbClr val="262626"/>
                </a:solidFill>
                <a:highlight>
                  <a:srgbClr val="000000">
                    <a:alpha val="0"/>
                  </a:srgbClr>
                </a:highlight>
                <a:latin typeface="GTWalsheimProRegular"/>
              </a:rPr>
              <a:t>а також допомагає знижувати подразнення. </a:t>
            </a:r>
          </a:p>
          <a:p>
            <a:pPr marL="0" indent="0">
              <a:lnSpc>
                <a:spcPct val="110000"/>
              </a:lnSpc>
              <a:buNone/>
            </a:pPr>
            <a:endParaRPr lang="ru-RU" sz="1100" dirty="0">
              <a:solidFill>
                <a:schemeClr val="tx1">
                  <a:lumMod val="85000"/>
                  <a:lumOff val="15000"/>
                </a:schemeClr>
              </a:solidFill>
            </a:endParaRPr>
          </a:p>
        </p:txBody>
      </p:sp>
      <p:sp>
        <p:nvSpPr>
          <p:cNvPr id="5" name="Объект 2"/>
          <p:cNvSpPr txBox="1">
            <a:spLocks/>
          </p:cNvSpPr>
          <p:nvPr/>
        </p:nvSpPr>
        <p:spPr>
          <a:xfrm>
            <a:off x="8718481" y="5253819"/>
            <a:ext cx="3032911" cy="98830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В12 (ЦІАНОКОБАЛАМІН): </a:t>
            </a:r>
          </a:p>
          <a:p>
            <a:pPr marL="0" indent="0">
              <a:lnSpc>
                <a:spcPct val="110000"/>
              </a:lnSpc>
              <a:spcBef>
                <a:spcPts val="600"/>
              </a:spcBef>
              <a:buNone/>
            </a:pPr>
            <a:r>
              <a:rPr lang="uk" sz="1100" dirty="0">
                <a:solidFill>
                  <a:srgbClr val="262626"/>
                </a:solidFill>
                <a:highlight>
                  <a:srgbClr val="000000">
                    <a:alpha val="0"/>
                  </a:srgbClr>
                </a:highlight>
                <a:latin typeface="GTWalsheimProRegular"/>
              </a:rPr>
              <a:t>сприяє омолодженню, зволоженню, запобігаючи сухості шкіри, підвищенню еластичності та своєчасному відновленню</a:t>
            </a:r>
            <a:r>
              <a:rPr lang="ru-RU" sz="1100" dirty="0">
                <a:solidFill>
                  <a:schemeClr val="tx1">
                    <a:lumMod val="85000"/>
                    <a:lumOff val="15000"/>
                  </a:schemeClr>
                </a:solidFill>
              </a:rPr>
              <a:t>.</a:t>
            </a:r>
          </a:p>
        </p:txBody>
      </p:sp>
      <p:sp>
        <p:nvSpPr>
          <p:cNvPr id="6" name="Объект 2"/>
          <p:cNvSpPr txBox="1">
            <a:spLocks/>
          </p:cNvSpPr>
          <p:nvPr/>
        </p:nvSpPr>
        <p:spPr>
          <a:xfrm>
            <a:off x="8718481" y="3905033"/>
            <a:ext cx="2850666" cy="93212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К (ФІТОНАДІОН): </a:t>
            </a:r>
          </a:p>
          <a:p>
            <a:pPr marL="0" indent="0">
              <a:lnSpc>
                <a:spcPct val="110000"/>
              </a:lnSpc>
              <a:spcBef>
                <a:spcPts val="600"/>
              </a:spcBef>
              <a:buNone/>
            </a:pPr>
            <a:r>
              <a:rPr lang="uk" sz="1100" dirty="0">
                <a:solidFill>
                  <a:srgbClr val="262626"/>
                </a:solidFill>
                <a:highlight>
                  <a:srgbClr val="000000">
                    <a:alpha val="0"/>
                  </a:srgbClr>
                </a:highlight>
                <a:latin typeface="GTWalsheimProRegular"/>
              </a:rPr>
              <a:t>покращує колір шкіри, допомагає знижувати подразнення, допомагає знизити пігментацію</a:t>
            </a:r>
            <a:r>
              <a:rPr lang="ru-RU" sz="1100" dirty="0">
                <a:solidFill>
                  <a:schemeClr val="tx1">
                    <a:lumMod val="85000"/>
                    <a:lumOff val="15000"/>
                  </a:schemeClr>
                </a:solidFill>
              </a:rPr>
              <a:t>.</a:t>
            </a:r>
          </a:p>
        </p:txBody>
      </p:sp>
      <p:sp>
        <p:nvSpPr>
          <p:cNvPr id="7" name="Объект 2"/>
          <p:cNvSpPr txBox="1">
            <a:spLocks/>
          </p:cNvSpPr>
          <p:nvPr/>
        </p:nvSpPr>
        <p:spPr>
          <a:xfrm>
            <a:off x="5455415" y="2343723"/>
            <a:ext cx="2970571" cy="153271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Е (ТОКОФЕРОЛ): </a:t>
            </a:r>
          </a:p>
          <a:p>
            <a:pPr marL="0" indent="0">
              <a:lnSpc>
                <a:spcPct val="110000"/>
              </a:lnSpc>
              <a:buNone/>
            </a:pPr>
            <a:r>
              <a:rPr lang="uk-UA" sz="1100" dirty="0" err="1">
                <a:solidFill>
                  <a:srgbClr val="262626"/>
                </a:solidFill>
                <a:highlight>
                  <a:srgbClr val="000000">
                    <a:alpha val="0"/>
                  </a:srgbClr>
                </a:highlight>
                <a:latin typeface="GTWalsheimProRegular"/>
              </a:rPr>
              <a:t>Оно</a:t>
            </a:r>
            <a:r>
              <a:rPr lang="uk" sz="1100" dirty="0">
                <a:solidFill>
                  <a:srgbClr val="262626"/>
                </a:solidFill>
                <a:highlight>
                  <a:srgbClr val="000000">
                    <a:alpha val="0"/>
                  </a:srgbClr>
                </a:highlight>
                <a:latin typeface="GTWalsheimProRegular"/>
              </a:rPr>
              <a:t>влює </a:t>
            </a:r>
            <a:r>
              <a:rPr lang="uk-UA" sz="1100" dirty="0">
                <a:solidFill>
                  <a:srgbClr val="262626"/>
                </a:solidFill>
                <a:highlight>
                  <a:srgbClr val="000000">
                    <a:alpha val="0"/>
                  </a:srgbClr>
                </a:highlight>
                <a:latin typeface="GTWalsheimProRegular"/>
              </a:rPr>
              <a:t>та </a:t>
            </a:r>
            <a:r>
              <a:rPr lang="uk-UA" sz="1100" dirty="0" err="1">
                <a:solidFill>
                  <a:srgbClr val="262626"/>
                </a:solidFill>
                <a:highlight>
                  <a:srgbClr val="000000">
                    <a:alpha val="0"/>
                  </a:srgbClr>
                </a:highlight>
                <a:latin typeface="GTWalsheimProRegular"/>
              </a:rPr>
              <a:t>реактивує</a:t>
            </a:r>
            <a:r>
              <a:rPr lang="uk-UA" sz="1100" dirty="0">
                <a:solidFill>
                  <a:srgbClr val="262626"/>
                </a:solidFill>
                <a:highlight>
                  <a:srgbClr val="000000">
                    <a:alpha val="0"/>
                  </a:srgbClr>
                </a:highlight>
                <a:latin typeface="GTWalsheimProRegular"/>
              </a:rPr>
              <a:t> </a:t>
            </a:r>
            <a:r>
              <a:rPr lang="uk" sz="1100" dirty="0">
                <a:solidFill>
                  <a:srgbClr val="262626"/>
                </a:solidFill>
                <a:highlight>
                  <a:srgbClr val="000000">
                    <a:alpha val="0"/>
                  </a:srgbClr>
                </a:highlight>
                <a:latin typeface="GTWalsheimProRegular"/>
              </a:rPr>
              <a:t>клітини, діє як антиоксидант, підтримує клітинне дихання та рівень вологи у шкірі, робить її пружною, вирівнює колір обличчя.</a:t>
            </a:r>
          </a:p>
          <a:p>
            <a:pPr marL="0" indent="0">
              <a:lnSpc>
                <a:spcPct val="110000"/>
              </a:lnSpc>
              <a:buNone/>
            </a:pPr>
            <a:endParaRPr lang="ru-RU" sz="1100" dirty="0">
              <a:solidFill>
                <a:schemeClr val="tx1">
                  <a:lumMod val="85000"/>
                  <a:lumOff val="15000"/>
                </a:schemeClr>
              </a:solidFill>
            </a:endParaRPr>
          </a:p>
        </p:txBody>
      </p:sp>
      <p:sp>
        <p:nvSpPr>
          <p:cNvPr id="8" name="Объект 2"/>
          <p:cNvSpPr txBox="1">
            <a:spLocks/>
          </p:cNvSpPr>
          <p:nvPr/>
        </p:nvSpPr>
        <p:spPr>
          <a:xfrm>
            <a:off x="5455415" y="3905033"/>
            <a:ext cx="2970572" cy="114864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ВІТАМІН Р (РУТИН): </a:t>
            </a:r>
          </a:p>
          <a:p>
            <a:pPr marL="0" indent="0">
              <a:lnSpc>
                <a:spcPct val="110000"/>
              </a:lnSpc>
              <a:spcBef>
                <a:spcPts val="600"/>
              </a:spcBef>
              <a:buNone/>
            </a:pPr>
            <a:r>
              <a:rPr lang="uk" sz="1100" dirty="0">
                <a:solidFill>
                  <a:srgbClr val="262626"/>
                </a:solidFill>
                <a:highlight>
                  <a:srgbClr val="000000">
                    <a:alpha val="0"/>
                  </a:srgbClr>
                </a:highlight>
                <a:latin typeface="GTWalsheimProRegular"/>
              </a:rPr>
              <a:t>сприяє регенерації, відновленню шкіри; тонізує шкіру; захищає від негативного впливу факторів </a:t>
            </a:r>
            <a:r>
              <a:rPr lang="uk-UA" sz="1100" dirty="0">
                <a:solidFill>
                  <a:srgbClr val="262626"/>
                </a:solidFill>
                <a:highlight>
                  <a:srgbClr val="000000">
                    <a:alpha val="0"/>
                  </a:srgbClr>
                </a:highlight>
                <a:latin typeface="GTWalsheimProRegular"/>
              </a:rPr>
              <a:t>довкілля</a:t>
            </a:r>
            <a:r>
              <a:rPr lang="uk" sz="1100" dirty="0">
                <a:solidFill>
                  <a:srgbClr val="262626"/>
                </a:solidFill>
                <a:highlight>
                  <a:srgbClr val="000000">
                    <a:alpha val="0"/>
                  </a:srgbClr>
                </a:highlight>
                <a:latin typeface="GTWalsheimProRegular"/>
              </a:rPr>
              <a:t>.</a:t>
            </a:r>
          </a:p>
          <a:p>
            <a:pPr marL="0" indent="0">
              <a:lnSpc>
                <a:spcPct val="110000"/>
              </a:lnSpc>
              <a:buNone/>
            </a:pPr>
            <a:endParaRPr lang="ru-RU" sz="1100" dirty="0">
              <a:solidFill>
                <a:schemeClr val="tx1">
                  <a:lumMod val="85000"/>
                  <a:lumOff val="15000"/>
                </a:schemeClr>
              </a:solidFill>
            </a:endParaRPr>
          </a:p>
        </p:txBody>
      </p:sp>
      <p:sp>
        <p:nvSpPr>
          <p:cNvPr id="2" name="Прямоугольник 1"/>
          <p:cNvSpPr/>
          <p:nvPr/>
        </p:nvSpPr>
        <p:spPr>
          <a:xfrm>
            <a:off x="791868" y="728663"/>
            <a:ext cx="6215514"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ФОРМУЛА МІСТИТЬ КОМПЛЕКС </a:t>
            </a:r>
            <a:br>
              <a:rPr lang="uk" sz="2800" dirty="0">
                <a:solidFill>
                  <a:srgbClr val="007191"/>
                </a:solidFill>
                <a:highlight>
                  <a:srgbClr val="000000">
                    <a:alpha val="0"/>
                  </a:srgbClr>
                </a:highlight>
                <a:latin typeface="GTWalsheimProRegular"/>
              </a:rPr>
            </a:br>
            <a:r>
              <a:rPr lang="uk" sz="2800" dirty="0">
                <a:solidFill>
                  <a:srgbClr val="007191"/>
                </a:solidFill>
                <a:highlight>
                  <a:srgbClr val="000000">
                    <a:alpha val="0"/>
                  </a:srgbClr>
                </a:highlight>
                <a:latin typeface="GTWalsheimProRegular"/>
              </a:rPr>
              <a:t>ІЗ 6 ВІТАМІНІВ</a:t>
            </a:r>
          </a:p>
        </p:txBody>
      </p:sp>
    </p:spTree>
    <p:extLst>
      <p:ext uri="{BB962C8B-B14F-4D97-AF65-F5344CB8AC3E}">
        <p14:creationId xmlns:p14="http://schemas.microsoft.com/office/powerpoint/2010/main" val="1751352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Скругленный прямоугольник 7"/>
          <p:cNvSpPr/>
          <p:nvPr/>
        </p:nvSpPr>
        <p:spPr>
          <a:xfrm>
            <a:off x="731836" y="2874682"/>
            <a:ext cx="5618163" cy="3541357"/>
          </a:xfrm>
          <a:prstGeom prst="roundRect">
            <a:avLst>
              <a:gd name="adj" fmla="val 2921"/>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Объект 2"/>
          <p:cNvSpPr txBox="1">
            <a:spLocks/>
          </p:cNvSpPr>
          <p:nvPr/>
        </p:nvSpPr>
        <p:spPr>
          <a:xfrm>
            <a:off x="731838" y="1349894"/>
            <a:ext cx="7451725" cy="135206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UA" sz="1300" dirty="0" err="1">
                <a:solidFill>
                  <a:srgbClr val="262626"/>
                </a:solidFill>
                <a:highlight>
                  <a:srgbClr val="000000">
                    <a:alpha val="0"/>
                  </a:srgbClr>
                </a:highlight>
                <a:latin typeface="GTWalsheimProRegular"/>
              </a:rPr>
              <a:t>Центелла</a:t>
            </a:r>
            <a:r>
              <a:rPr lang="uk-UA" sz="1300" dirty="0">
                <a:solidFill>
                  <a:srgbClr val="262626"/>
                </a:solidFill>
                <a:highlight>
                  <a:srgbClr val="000000">
                    <a:alpha val="0"/>
                  </a:srgbClr>
                </a:highlight>
                <a:latin typeface="GTWalsheimProRegular"/>
              </a:rPr>
              <a:t> азійська </a:t>
            </a:r>
            <a:r>
              <a:rPr lang="uk" sz="1300" dirty="0">
                <a:solidFill>
                  <a:srgbClr val="262626"/>
                </a:solidFill>
                <a:highlight>
                  <a:srgbClr val="000000">
                    <a:alpha val="0"/>
                  </a:srgbClr>
                </a:highlight>
                <a:latin typeface="GTWalsheimProRegular"/>
              </a:rPr>
              <a:t>відом</a:t>
            </a:r>
            <a:r>
              <a:rPr lang="uk-UA" sz="1300" dirty="0">
                <a:solidFill>
                  <a:srgbClr val="262626"/>
                </a:solidFill>
                <a:highlight>
                  <a:srgbClr val="000000">
                    <a:alpha val="0"/>
                  </a:srgbClr>
                </a:highlight>
                <a:latin typeface="GTWalsheimProRegular"/>
              </a:rPr>
              <a:t>а</a:t>
            </a:r>
            <a:r>
              <a:rPr lang="uk" sz="1300" dirty="0">
                <a:solidFill>
                  <a:srgbClr val="262626"/>
                </a:solidFill>
                <a:highlight>
                  <a:srgbClr val="000000">
                    <a:alpha val="0"/>
                  </a:srgbClr>
                </a:highlight>
                <a:latin typeface="GTWalsheimProRegular"/>
              </a:rPr>
              <a:t> своїми унікальними відновлювальними властивостями. </a:t>
            </a:r>
            <a:br>
              <a:rPr lang="uk" sz="1300" dirty="0">
                <a:solidFill>
                  <a:srgbClr val="262626"/>
                </a:solidFill>
                <a:highlight>
                  <a:srgbClr val="000000">
                    <a:alpha val="0"/>
                  </a:srgbClr>
                </a:highlight>
                <a:latin typeface="GTWalsheimProRegular"/>
              </a:rPr>
            </a:br>
            <a:r>
              <a:rPr lang="uk" sz="1300" dirty="0">
                <a:solidFill>
                  <a:srgbClr val="262626"/>
                </a:solidFill>
                <a:highlight>
                  <a:srgbClr val="000000">
                    <a:alpha val="0"/>
                  </a:srgbClr>
                </a:highlight>
                <a:latin typeface="GTWalsheimProRegular"/>
              </a:rPr>
              <a:t>У сучасній косметиці </a:t>
            </a:r>
            <a:r>
              <a:rPr lang="uk-UA" sz="1300" dirty="0">
                <a:solidFill>
                  <a:srgbClr val="262626"/>
                </a:solidFill>
                <a:highlight>
                  <a:srgbClr val="000000">
                    <a:alpha val="0"/>
                  </a:srgbClr>
                </a:highlight>
                <a:latin typeface="GTWalsheimProRegular"/>
              </a:rPr>
              <a:t>їй</a:t>
            </a:r>
            <a:r>
              <a:rPr lang="uk" sz="1300" dirty="0">
                <a:solidFill>
                  <a:srgbClr val="262626"/>
                </a:solidFill>
                <a:highlight>
                  <a:srgbClr val="000000">
                    <a:alpha val="0"/>
                  </a:srgbClr>
                </a:highlight>
                <a:latin typeface="GTWalsheimProRegular"/>
              </a:rPr>
              <a:t> належить роль одного з найдієвіших інгредієнтів, що омолоджують, здатн</a:t>
            </a:r>
            <a:r>
              <a:rPr lang="uk-UA" sz="1300" dirty="0">
                <a:solidFill>
                  <a:srgbClr val="262626"/>
                </a:solidFill>
                <a:highlight>
                  <a:srgbClr val="000000">
                    <a:alpha val="0"/>
                  </a:srgbClr>
                </a:highlight>
                <a:latin typeface="GTWalsheimProRegular"/>
              </a:rPr>
              <a:t>і</a:t>
            </a:r>
            <a:r>
              <a:rPr lang="uk" sz="1300" dirty="0">
                <a:solidFill>
                  <a:srgbClr val="262626"/>
                </a:solidFill>
                <a:highlight>
                  <a:srgbClr val="000000">
                    <a:alpha val="0"/>
                  </a:srgbClr>
                </a:highlight>
                <a:latin typeface="GTWalsheimProRegular"/>
              </a:rPr>
              <a:t> згладжувати навіть глибокі зморшки. В</a:t>
            </a:r>
            <a:r>
              <a:rPr lang="uk-UA" sz="1300" dirty="0" err="1">
                <a:solidFill>
                  <a:srgbClr val="262626"/>
                </a:solidFill>
                <a:highlight>
                  <a:srgbClr val="000000">
                    <a:alpha val="0"/>
                  </a:srgbClr>
                </a:highlight>
                <a:latin typeface="GTWalsheimProRegular"/>
              </a:rPr>
              <a:t>она</a:t>
            </a:r>
            <a:r>
              <a:rPr lang="uk" sz="1300" dirty="0">
                <a:solidFill>
                  <a:srgbClr val="262626"/>
                </a:solidFill>
                <a:highlight>
                  <a:srgbClr val="000000">
                    <a:alpha val="0"/>
                  </a:srgbClr>
                </a:highlight>
                <a:latin typeface="GTWalsheimProRegular"/>
              </a:rPr>
              <a:t> </a:t>
            </a:r>
            <a:r>
              <a:rPr lang="uk-UA" sz="1300" dirty="0">
                <a:solidFill>
                  <a:srgbClr val="262626"/>
                </a:solidFill>
                <a:highlight>
                  <a:srgbClr val="000000">
                    <a:alpha val="0"/>
                  </a:srgbClr>
                </a:highlight>
                <a:latin typeface="GTWalsheimProRegular"/>
              </a:rPr>
              <a:t>забезпечує </a:t>
            </a:r>
            <a:r>
              <a:rPr lang="uk" sz="1300" dirty="0">
                <a:solidFill>
                  <a:srgbClr val="262626"/>
                </a:solidFill>
                <a:highlight>
                  <a:srgbClr val="000000">
                    <a:alpha val="0"/>
                  </a:srgbClr>
                </a:highlight>
                <a:latin typeface="GTWalsheimProRegular"/>
              </a:rPr>
              <a:t>заспокійливу </a:t>
            </a:r>
            <a:r>
              <a:rPr lang="uk-UA" sz="1300" dirty="0">
                <a:solidFill>
                  <a:srgbClr val="262626"/>
                </a:solidFill>
                <a:highlight>
                  <a:srgbClr val="000000">
                    <a:alpha val="0"/>
                  </a:srgbClr>
                </a:highlight>
                <a:latin typeface="GTWalsheimProRegular"/>
              </a:rPr>
              <a:t>й</a:t>
            </a:r>
            <a:r>
              <a:rPr lang="uk" sz="1300" dirty="0">
                <a:solidFill>
                  <a:srgbClr val="262626"/>
                </a:solidFill>
                <a:highlight>
                  <a:srgbClr val="000000">
                    <a:alpha val="0"/>
                  </a:srgbClr>
                </a:highlight>
                <a:latin typeface="GTWalsheimProRegular"/>
              </a:rPr>
              <a:t> омолоджу</a:t>
            </a:r>
            <a:r>
              <a:rPr lang="uk-UA" sz="1300" dirty="0" err="1">
                <a:solidFill>
                  <a:srgbClr val="262626"/>
                </a:solidFill>
                <a:highlight>
                  <a:srgbClr val="000000">
                    <a:alpha val="0"/>
                  </a:srgbClr>
                </a:highlight>
                <a:latin typeface="GTWalsheimProRegular"/>
              </a:rPr>
              <a:t>вальн</a:t>
            </a:r>
            <a:r>
              <a:rPr lang="uk" sz="1300" dirty="0">
                <a:solidFill>
                  <a:srgbClr val="262626"/>
                </a:solidFill>
                <a:highlight>
                  <a:srgbClr val="000000">
                    <a:alpha val="0"/>
                  </a:srgbClr>
                </a:highlight>
                <a:latin typeface="GTWalsheimProRegular"/>
              </a:rPr>
              <a:t>у дію, сприяє стимулюванню власного синтезу колагену та гіалуронової кислоти в шкірі, бореться з тьмяністю, покращує колір обличчя, знімає сухість </a:t>
            </a:r>
            <a:r>
              <a:rPr lang="uk-UA" sz="1300" dirty="0">
                <a:solidFill>
                  <a:srgbClr val="262626"/>
                </a:solidFill>
                <a:highlight>
                  <a:srgbClr val="000000">
                    <a:alpha val="0"/>
                  </a:srgbClr>
                </a:highlight>
                <a:latin typeface="GTWalsheimProRegular"/>
              </a:rPr>
              <a:t>та</a:t>
            </a:r>
            <a:r>
              <a:rPr lang="uk" sz="1300" dirty="0">
                <a:solidFill>
                  <a:srgbClr val="262626"/>
                </a:solidFill>
                <a:highlight>
                  <a:srgbClr val="000000">
                    <a:alpha val="0"/>
                  </a:srgbClr>
                </a:highlight>
                <a:latin typeface="GTWalsheimProRegular"/>
              </a:rPr>
              <a:t> лущення.</a:t>
            </a:r>
          </a:p>
          <a:p>
            <a:pPr marL="0" indent="0">
              <a:lnSpc>
                <a:spcPct val="110000"/>
              </a:lnSpc>
              <a:buNone/>
            </a:pPr>
            <a:endParaRPr lang="ru-RU" sz="1300" dirty="0">
              <a:solidFill>
                <a:schemeClr val="tx1">
                  <a:lumMod val="85000"/>
                  <a:lumOff val="15000"/>
                </a:schemeClr>
              </a:solidFill>
            </a:endParaRPr>
          </a:p>
        </p:txBody>
      </p:sp>
      <p:sp>
        <p:nvSpPr>
          <p:cNvPr id="3" name="Прямоугольник 2"/>
          <p:cNvSpPr/>
          <p:nvPr/>
        </p:nvSpPr>
        <p:spPr>
          <a:xfrm>
            <a:off x="731838" y="728664"/>
            <a:ext cx="8975833" cy="387798"/>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ПОТУЖНИЙ ІНГРЕДІЄНТ — </a:t>
            </a:r>
            <a:r>
              <a:rPr lang="uk-UA" sz="2800" dirty="0">
                <a:solidFill>
                  <a:srgbClr val="007191"/>
                </a:solidFill>
                <a:highlight>
                  <a:srgbClr val="000000">
                    <a:alpha val="0"/>
                  </a:srgbClr>
                </a:highlight>
                <a:latin typeface="GTWalsheimProRegular"/>
              </a:rPr>
              <a:t>ЦЕНТЕЛЛА АЗІЙСЬКА</a:t>
            </a:r>
            <a:endParaRPr lang="uk" sz="2800" dirty="0">
              <a:solidFill>
                <a:srgbClr val="007191"/>
              </a:solidFill>
              <a:highlight>
                <a:srgbClr val="000000">
                  <a:alpha val="0"/>
                </a:srgbClr>
              </a:highlight>
              <a:latin typeface="GTWalsheimProRegular"/>
            </a:endParaRPr>
          </a:p>
        </p:txBody>
      </p:sp>
      <p:sp>
        <p:nvSpPr>
          <p:cNvPr id="4" name="Объект 2"/>
          <p:cNvSpPr txBox="1">
            <a:spLocks/>
          </p:cNvSpPr>
          <p:nvPr/>
        </p:nvSpPr>
        <p:spPr>
          <a:xfrm>
            <a:off x="1535981" y="4082043"/>
            <a:ext cx="4712420" cy="218525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300" b="1" dirty="0">
                <a:solidFill>
                  <a:srgbClr val="FFFFFF"/>
                </a:solidFill>
                <a:highlight>
                  <a:srgbClr val="000000">
                    <a:alpha val="0"/>
                  </a:srgbClr>
                </a:highlight>
                <a:latin typeface="GTWalsheimProRegular"/>
              </a:rPr>
              <a:t>МАДЕКАСО</a:t>
            </a:r>
            <a:r>
              <a:rPr lang="ru-UA" sz="1300" b="1" dirty="0">
                <a:solidFill>
                  <a:srgbClr val="FFFFFF"/>
                </a:solidFill>
                <a:highlight>
                  <a:srgbClr val="000000">
                    <a:alpha val="0"/>
                  </a:srgbClr>
                </a:highlight>
                <a:latin typeface="GTWalsheimProRegular"/>
              </a:rPr>
              <a:t>З</a:t>
            </a:r>
            <a:r>
              <a:rPr lang="uk" sz="1300" b="1" dirty="0">
                <a:solidFill>
                  <a:srgbClr val="FFFFFF"/>
                </a:solidFill>
                <a:highlight>
                  <a:srgbClr val="000000">
                    <a:alpha val="0"/>
                  </a:srgbClr>
                </a:highlight>
                <a:latin typeface="GTWalsheimProRegular"/>
              </a:rPr>
              <a:t>ИД</a:t>
            </a:r>
            <a:r>
              <a:rPr lang="uk-UA" sz="1300" b="1" dirty="0">
                <a:solidFill>
                  <a:srgbClr val="FFFFFF"/>
                </a:solidFill>
                <a:highlight>
                  <a:srgbClr val="000000">
                    <a:alpha val="0"/>
                  </a:srgbClr>
                </a:highlight>
                <a:latin typeface="GTWalsheimProRegular"/>
              </a:rPr>
              <a:t>У</a:t>
            </a:r>
            <a:r>
              <a:rPr lang="uk" sz="1300" dirty="0">
                <a:solidFill>
                  <a:srgbClr val="FFFFFF"/>
                </a:solidFill>
                <a:highlight>
                  <a:srgbClr val="000000">
                    <a:alpha val="0"/>
                  </a:srgbClr>
                </a:highlight>
                <a:latin typeface="GTWalsheimProRegular"/>
              </a:rPr>
              <a:t> (бореться з вільними</a:t>
            </a:r>
            <a:br>
              <a:rPr lang="uk" sz="1300" dirty="0">
                <a:solidFill>
                  <a:srgbClr val="FFFFFF"/>
                </a:solidFill>
                <a:highlight>
                  <a:srgbClr val="000000">
                    <a:alpha val="0"/>
                  </a:srgbClr>
                </a:highlight>
                <a:latin typeface="GTWalsheimProRegular"/>
              </a:rPr>
            </a:br>
            <a:r>
              <a:rPr lang="uk" sz="1300" dirty="0">
                <a:solidFill>
                  <a:srgbClr val="FFFFFF"/>
                </a:solidFill>
                <a:highlight>
                  <a:srgbClr val="000000">
                    <a:alpha val="0"/>
                  </a:srgbClr>
                </a:highlight>
                <a:latin typeface="GTWalsheimProRegular"/>
              </a:rPr>
              <a:t>радикалами), </a:t>
            </a:r>
          </a:p>
          <a:p>
            <a:pPr marL="0" indent="0">
              <a:lnSpc>
                <a:spcPct val="110000"/>
              </a:lnSpc>
              <a:buNone/>
            </a:pPr>
            <a:r>
              <a:rPr lang="uk" sz="1300" b="1" dirty="0">
                <a:solidFill>
                  <a:srgbClr val="FFFFFF"/>
                </a:solidFill>
                <a:highlight>
                  <a:srgbClr val="000000">
                    <a:alpha val="0"/>
                  </a:srgbClr>
                </a:highlight>
                <a:latin typeface="GTWalsheimProRegular"/>
              </a:rPr>
              <a:t>АЗІАТИКОЗИДУ</a:t>
            </a:r>
            <a:r>
              <a:rPr lang="uk" sz="1300" dirty="0">
                <a:solidFill>
                  <a:srgbClr val="FFFFFF"/>
                </a:solidFill>
                <a:highlight>
                  <a:srgbClr val="000000">
                    <a:alpha val="0"/>
                  </a:srgbClr>
                </a:highlight>
                <a:latin typeface="GTWalsheimProRegular"/>
              </a:rPr>
              <a:t> (сприяє синтезу</a:t>
            </a:r>
            <a:br>
              <a:rPr lang="uk" sz="1300" dirty="0">
                <a:solidFill>
                  <a:srgbClr val="FFFFFF"/>
                </a:solidFill>
                <a:highlight>
                  <a:srgbClr val="000000">
                    <a:alpha val="0"/>
                  </a:srgbClr>
                </a:highlight>
                <a:latin typeface="GTWalsheimProRegular"/>
              </a:rPr>
            </a:br>
            <a:r>
              <a:rPr lang="uk" sz="1300" dirty="0">
                <a:solidFill>
                  <a:srgbClr val="FFFFFF"/>
                </a:solidFill>
                <a:highlight>
                  <a:srgbClr val="000000">
                    <a:alpha val="0"/>
                  </a:srgbClr>
                </a:highlight>
                <a:latin typeface="GTWalsheimProRegular"/>
              </a:rPr>
              <a:t>колагену та еластину), </a:t>
            </a:r>
          </a:p>
          <a:p>
            <a:pPr marL="0" indent="0">
              <a:lnSpc>
                <a:spcPct val="110000"/>
              </a:lnSpc>
              <a:buNone/>
            </a:pPr>
            <a:r>
              <a:rPr lang="uk" sz="1300" b="1" dirty="0">
                <a:solidFill>
                  <a:srgbClr val="FFFFFF"/>
                </a:solidFill>
                <a:highlight>
                  <a:srgbClr val="000000">
                    <a:alpha val="0"/>
                  </a:srgbClr>
                </a:highlight>
                <a:latin typeface="GTWalsheimProRegular"/>
              </a:rPr>
              <a:t>МАДЕКАСОВОЇ КИСЛОТИ</a:t>
            </a:r>
            <a:r>
              <a:rPr lang="uk" sz="1300" dirty="0">
                <a:solidFill>
                  <a:srgbClr val="FFFFFF"/>
                </a:solidFill>
                <a:highlight>
                  <a:srgbClr val="000000">
                    <a:alpha val="0"/>
                  </a:srgbClr>
                </a:highlight>
                <a:latin typeface="GTWalsheimProRegular"/>
              </a:rPr>
              <a:t> (має відновлю</a:t>
            </a:r>
            <a:r>
              <a:rPr lang="uk-UA" sz="1300" dirty="0" err="1">
                <a:solidFill>
                  <a:srgbClr val="FFFFFF"/>
                </a:solidFill>
                <a:highlight>
                  <a:srgbClr val="000000">
                    <a:alpha val="0"/>
                  </a:srgbClr>
                </a:highlight>
                <a:latin typeface="GTWalsheimProRegular"/>
              </a:rPr>
              <a:t>вальн</a:t>
            </a:r>
            <a:r>
              <a:rPr lang="uk" sz="1300" dirty="0">
                <a:solidFill>
                  <a:srgbClr val="FFFFFF"/>
                </a:solidFill>
                <a:highlight>
                  <a:srgbClr val="000000">
                    <a:alpha val="0"/>
                  </a:srgbClr>
                </a:highlight>
                <a:latin typeface="GTWalsheimProRegular"/>
              </a:rPr>
              <a:t>і властивості)</a:t>
            </a:r>
          </a:p>
          <a:p>
            <a:pPr marL="0" indent="0">
              <a:lnSpc>
                <a:spcPct val="110000"/>
              </a:lnSpc>
              <a:buNone/>
            </a:pPr>
            <a:r>
              <a:rPr lang="uk" sz="1300" b="1" dirty="0">
                <a:solidFill>
                  <a:srgbClr val="FFFFFF"/>
                </a:solidFill>
                <a:highlight>
                  <a:srgbClr val="000000">
                    <a:alpha val="0"/>
                  </a:srgbClr>
                </a:highlight>
                <a:latin typeface="GTWalsheimProRegular"/>
              </a:rPr>
              <a:t>АЗІАТИКОВОЇ КИСЛОТИ</a:t>
            </a:r>
            <a:r>
              <a:rPr lang="uk" sz="1300" dirty="0">
                <a:solidFill>
                  <a:srgbClr val="FFFFFF"/>
                </a:solidFill>
                <a:highlight>
                  <a:srgbClr val="000000">
                    <a:alpha val="0"/>
                  </a:srgbClr>
                </a:highlight>
                <a:latin typeface="GTWalsheimProRegular"/>
              </a:rPr>
              <a:t> (має зволожу</a:t>
            </a:r>
            <a:r>
              <a:rPr lang="uk-UA" sz="1300" dirty="0" err="1">
                <a:solidFill>
                  <a:srgbClr val="FFFFFF"/>
                </a:solidFill>
                <a:highlight>
                  <a:srgbClr val="000000">
                    <a:alpha val="0"/>
                  </a:srgbClr>
                </a:highlight>
                <a:latin typeface="GTWalsheimProRegular"/>
              </a:rPr>
              <a:t>вальн</a:t>
            </a:r>
            <a:r>
              <a:rPr lang="uk" sz="1300" dirty="0">
                <a:solidFill>
                  <a:srgbClr val="FFFFFF"/>
                </a:solidFill>
                <a:highlight>
                  <a:srgbClr val="000000">
                    <a:alpha val="0"/>
                  </a:srgbClr>
                </a:highlight>
                <a:latin typeface="GTWalsheimProRegular"/>
              </a:rPr>
              <a:t>і,</a:t>
            </a:r>
            <a:br>
              <a:rPr lang="uk" sz="1300" dirty="0">
                <a:solidFill>
                  <a:srgbClr val="FFFFFF"/>
                </a:solidFill>
                <a:highlight>
                  <a:srgbClr val="000000">
                    <a:alpha val="0"/>
                  </a:srgbClr>
                </a:highlight>
                <a:latin typeface="GTWalsheimProRegular"/>
              </a:rPr>
            </a:br>
            <a:r>
              <a:rPr lang="uk" sz="1300" dirty="0">
                <a:solidFill>
                  <a:srgbClr val="FFFFFF"/>
                </a:solidFill>
                <a:highlight>
                  <a:srgbClr val="000000">
                    <a:alpha val="0"/>
                  </a:srgbClr>
                </a:highlight>
                <a:latin typeface="GTWalsheimProRegular"/>
              </a:rPr>
              <a:t>ранозагоювальні та відновлю</a:t>
            </a:r>
            <a:r>
              <a:rPr lang="uk-UA" sz="1300" dirty="0" err="1">
                <a:solidFill>
                  <a:srgbClr val="FFFFFF"/>
                </a:solidFill>
                <a:highlight>
                  <a:srgbClr val="000000">
                    <a:alpha val="0"/>
                  </a:srgbClr>
                </a:highlight>
                <a:latin typeface="GTWalsheimProRegular"/>
              </a:rPr>
              <a:t>вальн</a:t>
            </a:r>
            <a:r>
              <a:rPr lang="uk" sz="1300" dirty="0">
                <a:solidFill>
                  <a:srgbClr val="FFFFFF"/>
                </a:solidFill>
                <a:highlight>
                  <a:srgbClr val="000000">
                    <a:alpha val="0"/>
                  </a:srgbClr>
                </a:highlight>
                <a:latin typeface="GTWalsheimProRegular"/>
              </a:rPr>
              <a:t>і властивості).</a:t>
            </a:r>
          </a:p>
          <a:p>
            <a:pPr marL="0" indent="0">
              <a:lnSpc>
                <a:spcPct val="110000"/>
              </a:lnSpc>
              <a:buNone/>
            </a:pPr>
            <a:endParaRPr lang="ru-RU" sz="1300" dirty="0">
              <a:solidFill>
                <a:schemeClr val="bg1"/>
              </a:solidFill>
            </a:endParaRPr>
          </a:p>
        </p:txBody>
      </p:sp>
      <p:sp>
        <p:nvSpPr>
          <p:cNvPr id="6" name="Объект 2"/>
          <p:cNvSpPr txBox="1">
            <a:spLocks/>
          </p:cNvSpPr>
          <p:nvPr/>
        </p:nvSpPr>
        <p:spPr>
          <a:xfrm>
            <a:off x="8663353" y="1570891"/>
            <a:ext cx="2898727" cy="129350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200" dirty="0">
                <a:solidFill>
                  <a:srgbClr val="007191"/>
                </a:solidFill>
                <a:highlight>
                  <a:srgbClr val="000000">
                    <a:alpha val="0"/>
                  </a:srgbClr>
                </a:highlight>
                <a:latin typeface="GTWalsheimProRegular"/>
              </a:rPr>
              <a:t>Для виробництва Концентрату для обличчя з колагеном у капсулах використовується центелла азійська, ферментован</a:t>
            </a:r>
            <a:r>
              <a:rPr lang="uk-UA" sz="1200" dirty="0">
                <a:solidFill>
                  <a:srgbClr val="007191"/>
                </a:solidFill>
                <a:highlight>
                  <a:srgbClr val="000000">
                    <a:alpha val="0"/>
                  </a:srgbClr>
                </a:highlight>
                <a:latin typeface="GTWalsheimProRegular"/>
              </a:rPr>
              <a:t>а</a:t>
            </a:r>
            <a:r>
              <a:rPr lang="uk" sz="1200" dirty="0">
                <a:solidFill>
                  <a:srgbClr val="007191"/>
                </a:solidFill>
                <a:highlight>
                  <a:srgbClr val="000000">
                    <a:alpha val="0"/>
                  </a:srgbClr>
                </a:highlight>
                <a:latin typeface="GTWalsheimProRegular"/>
              </a:rPr>
              <a:t> у воді з вулканічного озера острова Чеджу</a:t>
            </a:r>
            <a:r>
              <a:rPr lang="uk-UA" sz="1200" dirty="0">
                <a:solidFill>
                  <a:srgbClr val="007191"/>
                </a:solidFill>
                <a:highlight>
                  <a:srgbClr val="000000">
                    <a:alpha val="0"/>
                  </a:srgbClr>
                </a:highlight>
                <a:latin typeface="GTWalsheimProRegular"/>
              </a:rPr>
              <a:t>до</a:t>
            </a:r>
            <a:r>
              <a:rPr lang="uk" sz="1200" dirty="0">
                <a:solidFill>
                  <a:srgbClr val="007191"/>
                </a:solidFill>
                <a:highlight>
                  <a:srgbClr val="000000">
                    <a:alpha val="0"/>
                  </a:srgbClr>
                </a:highlight>
                <a:latin typeface="GTWalsheimProRegular"/>
              </a:rPr>
              <a:t>, що збільшує</a:t>
            </a:r>
            <a:r>
              <a:rPr lang="en-US" sz="1200" dirty="0">
                <a:solidFill>
                  <a:srgbClr val="007191"/>
                </a:solidFill>
                <a:highlight>
                  <a:srgbClr val="000000">
                    <a:alpha val="0"/>
                  </a:srgbClr>
                </a:highlight>
                <a:latin typeface="GTWalsheimProRegular"/>
              </a:rPr>
              <a:t> </a:t>
            </a:r>
            <a:r>
              <a:rPr lang="uk" sz="1200" dirty="0">
                <a:solidFill>
                  <a:srgbClr val="007191"/>
                </a:solidFill>
                <a:highlight>
                  <a:srgbClr val="000000">
                    <a:alpha val="0"/>
                  </a:srgbClr>
                </a:highlight>
                <a:latin typeface="GTWalsheimProRegular"/>
              </a:rPr>
              <a:t>її ефективність.</a:t>
            </a:r>
          </a:p>
          <a:p>
            <a:pPr marL="0" indent="0">
              <a:lnSpc>
                <a:spcPct val="110000"/>
              </a:lnSpc>
              <a:buNone/>
            </a:pPr>
            <a:endParaRPr lang="ru-RU" sz="1200" dirty="0">
              <a:solidFill>
                <a:srgbClr val="007191"/>
              </a:solidFill>
            </a:endParaRPr>
          </a:p>
        </p:txBody>
      </p:sp>
      <p:sp>
        <p:nvSpPr>
          <p:cNvPr id="10" name="Прямоугольник 9"/>
          <p:cNvSpPr/>
          <p:nvPr/>
        </p:nvSpPr>
        <p:spPr>
          <a:xfrm>
            <a:off x="1046682" y="3127672"/>
            <a:ext cx="4750240" cy="869212"/>
          </a:xfrm>
          <a:prstGeom prst="rect">
            <a:avLst/>
          </a:prstGeom>
        </p:spPr>
        <p:txBody>
          <a:bodyPr wrap="square" lIns="0" tIns="0" rIns="0" bIns="0">
            <a:spAutoFit/>
          </a:bodyPr>
          <a:lstStyle/>
          <a:p>
            <a:pPr>
              <a:lnSpc>
                <a:spcPct val="110000"/>
              </a:lnSpc>
            </a:pPr>
            <a:r>
              <a:rPr lang="uk" sz="1300" dirty="0">
                <a:solidFill>
                  <a:srgbClr val="FFFFFF"/>
                </a:solidFill>
                <a:highlight>
                  <a:srgbClr val="000000">
                    <a:alpha val="0"/>
                  </a:srgbClr>
                </a:highlight>
                <a:latin typeface="GTWalsheimProRegular"/>
              </a:rPr>
              <a:t>КОСМЕТИЧНИЙ ЕФЕКТ </a:t>
            </a:r>
            <a:r>
              <a:rPr lang="uk-UA" sz="1300" dirty="0">
                <a:solidFill>
                  <a:srgbClr val="FFFFFF"/>
                </a:solidFill>
                <a:highlight>
                  <a:srgbClr val="000000">
                    <a:alpha val="0"/>
                  </a:srgbClr>
                </a:highlight>
                <a:latin typeface="GTWalsheimProRegular"/>
              </a:rPr>
              <a:t>ЦЕНТЕЛЛИ АЗІЙСЬКОЇ</a:t>
            </a:r>
            <a:r>
              <a:rPr lang="uk" sz="1300" dirty="0">
                <a:solidFill>
                  <a:srgbClr val="FFFFFF"/>
                </a:solidFill>
                <a:highlight>
                  <a:srgbClr val="000000">
                    <a:alpha val="0"/>
                  </a:srgbClr>
                </a:highlight>
                <a:latin typeface="GTWalsheimProRegular"/>
              </a:rPr>
              <a:t> ПОЯСНЮЄТЬСЯ НАЯВНІСТЮ КІЛЬКОХ ТРИТЕРПЕНІВ (ВУГЛЕВОДНИХ СПОЛУК), А САМЕ: </a:t>
            </a:r>
          </a:p>
          <a:p>
            <a:pPr lvl="0">
              <a:lnSpc>
                <a:spcPct val="110000"/>
              </a:lnSpc>
            </a:pPr>
            <a:endParaRPr lang="ru-RU" sz="1300" dirty="0">
              <a:solidFill>
                <a:prstClr val="white"/>
              </a:solidFill>
              <a:latin typeface="GTWalsheimProRegular" panose="00000500000000000000" pitchFamily="50" charset="-52"/>
            </a:endParaRPr>
          </a:p>
        </p:txBody>
      </p:sp>
      <p:pic>
        <p:nvPicPr>
          <p:cNvPr id="11" name="Рисунок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6682" y="4059314"/>
            <a:ext cx="278960" cy="278960"/>
          </a:xfrm>
          <a:prstGeom prst="rect">
            <a:avLst/>
          </a:prstGeom>
        </p:spPr>
      </p:pic>
      <p:pic>
        <p:nvPicPr>
          <p:cNvPr id="12" name="Рисунок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6682" y="4604160"/>
            <a:ext cx="278960" cy="278960"/>
          </a:xfrm>
          <a:prstGeom prst="rect">
            <a:avLst/>
          </a:prstGeom>
        </p:spPr>
      </p:pic>
      <p:pic>
        <p:nvPicPr>
          <p:cNvPr id="13" name="Рисунок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6682" y="5206035"/>
            <a:ext cx="278960" cy="278960"/>
          </a:xfrm>
          <a:prstGeom prst="rect">
            <a:avLst/>
          </a:prstGeom>
        </p:spPr>
      </p:pic>
      <p:pic>
        <p:nvPicPr>
          <p:cNvPr id="14" name="Рисунок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6682" y="5794501"/>
            <a:ext cx="278960" cy="278960"/>
          </a:xfrm>
          <a:prstGeom prst="rect">
            <a:avLst/>
          </a:prstGeom>
        </p:spPr>
      </p:pic>
    </p:spTree>
    <p:extLst>
      <p:ext uri="{BB962C8B-B14F-4D97-AF65-F5344CB8AC3E}">
        <p14:creationId xmlns:p14="http://schemas.microsoft.com/office/powerpoint/2010/main" val="3111089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12" y="0"/>
            <a:ext cx="12192000" cy="6858000"/>
          </a:xfrm>
          <a:prstGeom prst="rect">
            <a:avLst/>
          </a:prstGeom>
        </p:spPr>
      </p:pic>
      <p:sp>
        <p:nvSpPr>
          <p:cNvPr id="2" name="Объект 2"/>
          <p:cNvSpPr txBox="1">
            <a:spLocks/>
          </p:cNvSpPr>
          <p:nvPr/>
        </p:nvSpPr>
        <p:spPr>
          <a:xfrm>
            <a:off x="944714" y="1968678"/>
            <a:ext cx="5589925" cy="75008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Завдяки застосовуваній технології ферментації збільшується кількість активних компонентів </a:t>
            </a:r>
            <a:r>
              <a:rPr lang="uk-UA" sz="1400" dirty="0" err="1">
                <a:solidFill>
                  <a:srgbClr val="262626"/>
                </a:solidFill>
                <a:highlight>
                  <a:srgbClr val="000000">
                    <a:alpha val="0"/>
                  </a:srgbClr>
                </a:highlight>
                <a:latin typeface="GTWalsheimProRegular"/>
              </a:rPr>
              <a:t>центелли</a:t>
            </a:r>
            <a:r>
              <a:rPr lang="uk-UA" sz="1400" dirty="0">
                <a:solidFill>
                  <a:srgbClr val="262626"/>
                </a:solidFill>
                <a:highlight>
                  <a:srgbClr val="000000">
                    <a:alpha val="0"/>
                  </a:srgbClr>
                </a:highlight>
                <a:latin typeface="GTWalsheimProRegular"/>
              </a:rPr>
              <a:t> азійської</a:t>
            </a:r>
            <a:r>
              <a:rPr lang="uk" sz="1400" dirty="0">
                <a:solidFill>
                  <a:srgbClr val="262626"/>
                </a:solidFill>
                <a:highlight>
                  <a:srgbClr val="000000">
                    <a:alpha val="0"/>
                  </a:srgbClr>
                </a:highlight>
                <a:latin typeface="GTWalsheimProRegular"/>
              </a:rPr>
              <a:t>:</a:t>
            </a:r>
          </a:p>
          <a:p>
            <a:pPr marL="0" indent="0">
              <a:lnSpc>
                <a:spcPct val="110000"/>
              </a:lnSpc>
              <a:buNone/>
            </a:pPr>
            <a:endParaRPr lang="ru-RU" sz="1400" dirty="0">
              <a:solidFill>
                <a:schemeClr val="tx1">
                  <a:lumMod val="85000"/>
                  <a:lumOff val="15000"/>
                </a:schemeClr>
              </a:solidFill>
            </a:endParaRPr>
          </a:p>
        </p:txBody>
      </p:sp>
      <p:sp>
        <p:nvSpPr>
          <p:cNvPr id="3" name="Прямоугольник 2"/>
          <p:cNvSpPr/>
          <p:nvPr/>
        </p:nvSpPr>
        <p:spPr>
          <a:xfrm>
            <a:off x="731838" y="728663"/>
            <a:ext cx="10497440" cy="1329595"/>
          </a:xfrm>
          <a:prstGeom prst="rect">
            <a:avLst/>
          </a:prstGeom>
        </p:spPr>
        <p:txBody>
          <a:bodyPr wrap="square" lIns="0" tIns="0" rIns="0" bIns="0">
            <a:spAutoFit/>
          </a:bodyPr>
          <a:lstStyle/>
          <a:p>
            <a:pPr>
              <a:lnSpc>
                <a:spcPct val="90000"/>
              </a:lnSpc>
            </a:pPr>
            <a:r>
              <a:rPr lang="uk-UA" sz="3200" dirty="0">
                <a:solidFill>
                  <a:srgbClr val="007191"/>
                </a:solidFill>
                <a:highlight>
                  <a:srgbClr val="000000">
                    <a:alpha val="0"/>
                  </a:srgbClr>
                </a:highlight>
                <a:latin typeface="GTWalsheimProRegular"/>
              </a:rPr>
              <a:t>ЦЕНТЕЛЛА АЗІЙСЬКА</a:t>
            </a:r>
            <a:r>
              <a:rPr lang="uk" sz="3200" dirty="0">
                <a:solidFill>
                  <a:srgbClr val="007191"/>
                </a:solidFill>
                <a:highlight>
                  <a:srgbClr val="000000">
                    <a:alpha val="0"/>
                  </a:srgbClr>
                </a:highlight>
                <a:latin typeface="GTWalsheimProRegular"/>
              </a:rPr>
              <a:t>, ФЕРМЕНТОВАН</a:t>
            </a:r>
            <a:r>
              <a:rPr lang="uk-UA" sz="3200" dirty="0">
                <a:solidFill>
                  <a:srgbClr val="007191"/>
                </a:solidFill>
                <a:highlight>
                  <a:srgbClr val="000000">
                    <a:alpha val="0"/>
                  </a:srgbClr>
                </a:highlight>
                <a:latin typeface="GTWalsheimProRegular"/>
              </a:rPr>
              <a:t>А</a:t>
            </a:r>
            <a:r>
              <a:rPr lang="uk" sz="3200" dirty="0">
                <a:solidFill>
                  <a:srgbClr val="007191"/>
                </a:solidFill>
                <a:highlight>
                  <a:srgbClr val="000000">
                    <a:alpha val="0"/>
                  </a:srgbClr>
                </a:highlight>
                <a:latin typeface="GTWalsheimProRegular"/>
              </a:rPr>
              <a:t> У ВОДІ </a:t>
            </a:r>
          </a:p>
          <a:p>
            <a:pPr>
              <a:lnSpc>
                <a:spcPct val="90000"/>
              </a:lnSpc>
            </a:pPr>
            <a:r>
              <a:rPr lang="uk" sz="3200" dirty="0">
                <a:solidFill>
                  <a:srgbClr val="007191"/>
                </a:solidFill>
                <a:highlight>
                  <a:srgbClr val="000000">
                    <a:alpha val="0"/>
                  </a:srgbClr>
                </a:highlight>
                <a:latin typeface="GTWalsheimProRegular"/>
              </a:rPr>
              <a:t>З ВУЛКАНІЧНОГО ОЗЕРА ОСТРОВА ЧЕДЖУ</a:t>
            </a:r>
            <a:r>
              <a:rPr lang="uk-UA" sz="3200" dirty="0">
                <a:solidFill>
                  <a:srgbClr val="007191"/>
                </a:solidFill>
                <a:highlight>
                  <a:srgbClr val="000000">
                    <a:alpha val="0"/>
                  </a:srgbClr>
                </a:highlight>
                <a:latin typeface="GTWalsheimProRegular"/>
              </a:rPr>
              <a:t>ДО</a:t>
            </a:r>
            <a:endParaRPr lang="uk" sz="3200" dirty="0">
              <a:solidFill>
                <a:srgbClr val="007191"/>
              </a:solidFill>
              <a:highlight>
                <a:srgbClr val="000000">
                  <a:alpha val="0"/>
                </a:srgbClr>
              </a:highlight>
              <a:latin typeface="GTWalsheimProRegular"/>
            </a:endParaRPr>
          </a:p>
          <a:p>
            <a:pPr>
              <a:lnSpc>
                <a:spcPct val="90000"/>
              </a:lnSpc>
            </a:pPr>
            <a:endParaRPr lang="ru-RU" sz="3200" dirty="0">
              <a:solidFill>
                <a:srgbClr val="007191"/>
              </a:solidFill>
              <a:latin typeface="GTWalsheimProRegular" panose="00000500000000000000" pitchFamily="50" charset="-52"/>
            </a:endParaRPr>
          </a:p>
        </p:txBody>
      </p:sp>
      <p:sp>
        <p:nvSpPr>
          <p:cNvPr id="4" name="Прямоугольник 3"/>
          <p:cNvSpPr/>
          <p:nvPr/>
        </p:nvSpPr>
        <p:spPr>
          <a:xfrm>
            <a:off x="4060048" y="4215514"/>
            <a:ext cx="2311091" cy="1969770"/>
          </a:xfrm>
          <a:prstGeom prst="rect">
            <a:avLst/>
          </a:prstGeom>
        </p:spPr>
        <p:txBody>
          <a:bodyPr wrap="square" lIns="0" tIns="0" rIns="0" bIns="0">
            <a:spAutoFit/>
          </a:bodyPr>
          <a:lstStyle/>
          <a:p>
            <a:pPr>
              <a:lnSpc>
                <a:spcPct val="110000"/>
              </a:lnSpc>
              <a:spcBef>
                <a:spcPts val="2400"/>
              </a:spcBef>
            </a:pPr>
            <a:r>
              <a:rPr lang="uk" sz="3200" dirty="0">
                <a:solidFill>
                  <a:srgbClr val="007191"/>
                </a:solidFill>
                <a:highlight>
                  <a:srgbClr val="000000">
                    <a:alpha val="0"/>
                  </a:srgbClr>
                </a:highlight>
                <a:latin typeface="GT Walsheim Pro Bold"/>
              </a:rPr>
              <a:t>+475</a:t>
            </a:r>
            <a:r>
              <a:rPr lang="uk" sz="3200" baseline="30000" dirty="0">
                <a:solidFill>
                  <a:srgbClr val="007191"/>
                </a:solidFill>
                <a:highlight>
                  <a:srgbClr val="000000">
                    <a:alpha val="0"/>
                  </a:srgbClr>
                </a:highlight>
                <a:latin typeface="GT Walsheim Pro Bold"/>
              </a:rPr>
              <a:t>%</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модекасова кислота має</a:t>
            </a:r>
            <a:br>
              <a:rPr lang="uk" sz="1200" dirty="0">
                <a:solidFill>
                  <a:srgbClr val="007191"/>
                </a:solidFill>
                <a:highlight>
                  <a:srgbClr val="000000">
                    <a:alpha val="0"/>
                  </a:srgbClr>
                </a:highlight>
                <a:latin typeface="GTWalsheimProRegular"/>
              </a:rPr>
            </a:br>
            <a:r>
              <a:rPr lang="uk" sz="1200" dirty="0">
                <a:solidFill>
                  <a:srgbClr val="007191"/>
                </a:solidFill>
                <a:highlight>
                  <a:srgbClr val="000000">
                    <a:alpha val="0"/>
                  </a:srgbClr>
                </a:highlight>
                <a:latin typeface="GTWalsheimProRegular"/>
              </a:rPr>
              <a:t>відновлю</a:t>
            </a:r>
            <a:r>
              <a:rPr lang="uk-UA" sz="1200" dirty="0" err="1">
                <a:solidFill>
                  <a:srgbClr val="007191"/>
                </a:solidFill>
                <a:highlight>
                  <a:srgbClr val="000000">
                    <a:alpha val="0"/>
                  </a:srgbClr>
                </a:highlight>
                <a:latin typeface="GTWalsheimProRegular"/>
              </a:rPr>
              <a:t>вальн</a:t>
            </a:r>
            <a:r>
              <a:rPr lang="uk" sz="1200" dirty="0">
                <a:solidFill>
                  <a:srgbClr val="007191"/>
                </a:solidFill>
                <a:highlight>
                  <a:srgbClr val="000000">
                    <a:alpha val="0"/>
                  </a:srgbClr>
                </a:highlight>
                <a:latin typeface="GTWalsheimProRegular"/>
              </a:rPr>
              <a:t>і властивості </a:t>
            </a:r>
          </a:p>
          <a:p>
            <a:pPr>
              <a:lnSpc>
                <a:spcPct val="110000"/>
              </a:lnSpc>
              <a:spcBef>
                <a:spcPts val="2400"/>
              </a:spcBef>
            </a:pPr>
            <a:r>
              <a:rPr lang="ru-RU" sz="1200" dirty="0">
                <a:solidFill>
                  <a:srgbClr val="007191"/>
                </a:solidFill>
                <a:latin typeface="GTWalsheimProRegular" panose="00000500000000000000" pitchFamily="50" charset="-52"/>
              </a:rPr>
              <a:t> </a:t>
            </a:r>
          </a:p>
          <a:p>
            <a:pPr>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5" name="Прямоугольник 4"/>
          <p:cNvSpPr/>
          <p:nvPr/>
        </p:nvSpPr>
        <p:spPr>
          <a:xfrm>
            <a:off x="954577" y="2898858"/>
            <a:ext cx="2650772" cy="1651862"/>
          </a:xfrm>
          <a:prstGeom prst="rect">
            <a:avLst/>
          </a:prstGeom>
        </p:spPr>
        <p:txBody>
          <a:bodyPr wrap="square" lIns="0" tIns="0" rIns="0" bIns="0">
            <a:spAutoFit/>
          </a:bodyPr>
          <a:lstStyle/>
          <a:p>
            <a:pPr>
              <a:lnSpc>
                <a:spcPct val="110000"/>
              </a:lnSpc>
              <a:spcBef>
                <a:spcPts val="2400"/>
              </a:spcBef>
            </a:pPr>
            <a:r>
              <a:rPr lang="ru-RU" sz="3200" dirty="0">
                <a:solidFill>
                  <a:srgbClr val="007191"/>
                </a:solidFill>
                <a:latin typeface="GT Walsheim Pro Bold" panose="00000800000000000000" pitchFamily="50" charset="-52"/>
              </a:rPr>
              <a:t>+26</a:t>
            </a:r>
            <a:r>
              <a:rPr lang="ru-RU" sz="3200" baseline="30000" dirty="0">
                <a:solidFill>
                  <a:srgbClr val="007191"/>
                </a:solidFill>
                <a:latin typeface="GT Walsheim Pro Bold" panose="00000800000000000000" pitchFamily="50" charset="-52"/>
              </a:rPr>
              <a:t>%</a:t>
            </a:r>
            <a:br>
              <a:rPr lang="ru-RU" sz="4400" dirty="0">
                <a:solidFill>
                  <a:srgbClr val="007191"/>
                </a:solidFill>
                <a:latin typeface="GT Walsheim Pro Bold" panose="00000800000000000000" pitchFamily="50" charset="-52"/>
              </a:rPr>
            </a:br>
            <a:r>
              <a:rPr lang="uk" sz="1200" dirty="0">
                <a:solidFill>
                  <a:srgbClr val="007191"/>
                </a:solidFill>
                <a:highlight>
                  <a:srgbClr val="000000">
                    <a:alpha val="0"/>
                  </a:srgbClr>
                </a:highlight>
                <a:latin typeface="GTWalsheimProRegular"/>
              </a:rPr>
              <a:t>активні компоненти азіатикозиду сприяють синтезу колагену </a:t>
            </a:r>
            <a:br>
              <a:rPr lang="uk" sz="1200" dirty="0">
                <a:solidFill>
                  <a:srgbClr val="007191"/>
                </a:solidFill>
                <a:highlight>
                  <a:srgbClr val="000000">
                    <a:alpha val="0"/>
                  </a:srgbClr>
                </a:highlight>
                <a:latin typeface="GTWalsheimProRegular"/>
              </a:rPr>
            </a:br>
            <a:r>
              <a:rPr lang="uk" sz="1200" dirty="0">
                <a:solidFill>
                  <a:srgbClr val="007191"/>
                </a:solidFill>
                <a:highlight>
                  <a:srgbClr val="000000">
                    <a:alpha val="0"/>
                  </a:srgbClr>
                </a:highlight>
                <a:latin typeface="GTWalsheimProRegular"/>
              </a:rPr>
              <a:t>й еластину</a:t>
            </a:r>
            <a:endParaRPr lang="en-US" sz="1200" dirty="0">
              <a:solidFill>
                <a:srgbClr val="007191"/>
              </a:solidFill>
              <a:latin typeface="GTWalsheimProRegular" panose="00000500000000000000" pitchFamily="50" charset="-52"/>
            </a:endParaRPr>
          </a:p>
          <a:p>
            <a:pPr>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6" name="Прямоугольник 5"/>
          <p:cNvSpPr/>
          <p:nvPr/>
        </p:nvSpPr>
        <p:spPr>
          <a:xfrm>
            <a:off x="944714" y="4294172"/>
            <a:ext cx="2937674" cy="1290994"/>
          </a:xfrm>
          <a:prstGeom prst="rect">
            <a:avLst/>
          </a:prstGeom>
        </p:spPr>
        <p:txBody>
          <a:bodyPr wrap="square" lIns="0" tIns="0" rIns="0" bIns="0">
            <a:spAutoFit/>
          </a:bodyPr>
          <a:lstStyle/>
          <a:p>
            <a:pPr>
              <a:lnSpc>
                <a:spcPts val="2580"/>
              </a:lnSpc>
            </a:pPr>
            <a:r>
              <a:rPr lang="uk" sz="2400" dirty="0">
                <a:solidFill>
                  <a:srgbClr val="007191"/>
                </a:solidFill>
                <a:highlight>
                  <a:srgbClr val="000000">
                    <a:alpha val="0"/>
                  </a:srgbClr>
                </a:highlight>
                <a:latin typeface="GT Walsheim Pro Bold"/>
              </a:rPr>
              <a:t>вдвічі </a:t>
            </a:r>
            <a:br>
              <a:rPr lang="uk" sz="2400" dirty="0">
                <a:solidFill>
                  <a:srgbClr val="007191"/>
                </a:solidFill>
                <a:highlight>
                  <a:srgbClr val="000000">
                    <a:alpha val="0"/>
                  </a:srgbClr>
                </a:highlight>
                <a:latin typeface="GT Walsheim Pro Bold"/>
              </a:rPr>
            </a:br>
            <a:r>
              <a:rPr lang="uk" sz="2400" dirty="0">
                <a:solidFill>
                  <a:srgbClr val="007191"/>
                </a:solidFill>
                <a:highlight>
                  <a:srgbClr val="000000">
                    <a:alpha val="0"/>
                  </a:srgbClr>
                </a:highlight>
                <a:latin typeface="GT Walsheim Pro Bold"/>
              </a:rPr>
              <a:t>ефективніше</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 знижує </a:t>
            </a:r>
            <a:r>
              <a:rPr lang="uk-UA" sz="1200" dirty="0">
                <a:solidFill>
                  <a:srgbClr val="007191"/>
                </a:solidFill>
                <a:highlight>
                  <a:srgbClr val="000000">
                    <a:alpha val="0"/>
                  </a:srgbClr>
                </a:highlight>
                <a:latin typeface="GTWalsheimProRegular"/>
              </a:rPr>
              <a:t>подразнення</a:t>
            </a:r>
            <a:endParaRPr lang="en-US" sz="1200" dirty="0">
              <a:solidFill>
                <a:srgbClr val="007191"/>
              </a:solidFill>
              <a:latin typeface="GTWalsheimProRegular" panose="00000500000000000000" pitchFamily="50" charset="-52"/>
            </a:endParaRPr>
          </a:p>
          <a:p>
            <a:pPr>
              <a:lnSpc>
                <a:spcPts val="2580"/>
              </a:lnSpc>
            </a:pPr>
            <a:endParaRPr lang="en-US" sz="1200" dirty="0">
              <a:solidFill>
                <a:srgbClr val="007191"/>
              </a:solidFill>
              <a:latin typeface="GTWalsheimProRegular" panose="00000500000000000000" pitchFamily="50" charset="-52"/>
            </a:endParaRPr>
          </a:p>
        </p:txBody>
      </p:sp>
      <p:sp>
        <p:nvSpPr>
          <p:cNvPr id="7" name="Прямоугольник 6"/>
          <p:cNvSpPr/>
          <p:nvPr/>
        </p:nvSpPr>
        <p:spPr>
          <a:xfrm>
            <a:off x="4069911" y="2790642"/>
            <a:ext cx="2026089" cy="1344086"/>
          </a:xfrm>
          <a:prstGeom prst="rect">
            <a:avLst/>
          </a:prstGeom>
        </p:spPr>
        <p:txBody>
          <a:bodyPr wrap="square" lIns="0" tIns="0" rIns="0" bIns="0">
            <a:spAutoFit/>
          </a:bodyPr>
          <a:lstStyle/>
          <a:p>
            <a:pPr>
              <a:lnSpc>
                <a:spcPct val="110000"/>
              </a:lnSpc>
              <a:spcBef>
                <a:spcPts val="2400"/>
              </a:spcBef>
            </a:pPr>
            <a:r>
              <a:rPr lang="uk" sz="3200" dirty="0">
                <a:solidFill>
                  <a:srgbClr val="007191"/>
                </a:solidFill>
                <a:highlight>
                  <a:srgbClr val="000000">
                    <a:alpha val="0"/>
                  </a:srgbClr>
                </a:highlight>
                <a:latin typeface="GT Walsheim Pro Bold"/>
              </a:rPr>
              <a:t>+334</a:t>
            </a:r>
            <a:r>
              <a:rPr lang="uk" sz="3200" baseline="30000" dirty="0">
                <a:solidFill>
                  <a:srgbClr val="007191"/>
                </a:solidFill>
                <a:highlight>
                  <a:srgbClr val="000000">
                    <a:alpha val="0"/>
                  </a:srgbClr>
                </a:highlight>
                <a:latin typeface="GT Walsheim Pro Bold"/>
              </a:rPr>
              <a:t>%</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азіатикова кислота </a:t>
            </a:r>
            <a:r>
              <a:rPr lang="uk-UA" sz="1200" dirty="0" err="1">
                <a:solidFill>
                  <a:srgbClr val="007191"/>
                </a:solidFill>
                <a:highlight>
                  <a:srgbClr val="000000">
                    <a:alpha val="0"/>
                  </a:srgbClr>
                </a:highlight>
                <a:latin typeface="GTWalsheimProRegular"/>
              </a:rPr>
              <a:t>ма</a:t>
            </a:r>
            <a:r>
              <a:rPr lang="uk" sz="1200" dirty="0">
                <a:solidFill>
                  <a:srgbClr val="007191"/>
                </a:solidFill>
                <a:highlight>
                  <a:srgbClr val="000000">
                    <a:alpha val="0"/>
                  </a:srgbClr>
                </a:highlight>
                <a:latin typeface="GTWalsheimProRegular"/>
              </a:rPr>
              <a:t>є зволожу</a:t>
            </a:r>
            <a:r>
              <a:rPr lang="uk-UA" sz="1200" dirty="0">
                <a:solidFill>
                  <a:srgbClr val="007191"/>
                </a:solidFill>
                <a:highlight>
                  <a:srgbClr val="000000">
                    <a:alpha val="0"/>
                  </a:srgbClr>
                </a:highlight>
                <a:latin typeface="GTWalsheimProRegular"/>
              </a:rPr>
              <a:t>вальні та </a:t>
            </a:r>
            <a:r>
              <a:rPr lang="uk" sz="1200" dirty="0">
                <a:solidFill>
                  <a:srgbClr val="007191"/>
                </a:solidFill>
                <a:highlight>
                  <a:srgbClr val="000000">
                    <a:alpha val="0"/>
                  </a:srgbClr>
                </a:highlight>
                <a:latin typeface="GTWalsheimProRegular"/>
              </a:rPr>
              <a:t>відновлю</a:t>
            </a:r>
            <a:r>
              <a:rPr lang="uk-UA" sz="1200" dirty="0">
                <a:solidFill>
                  <a:srgbClr val="007191"/>
                </a:solidFill>
                <a:highlight>
                  <a:srgbClr val="000000">
                    <a:alpha val="0"/>
                  </a:srgbClr>
                </a:highlight>
                <a:latin typeface="GTWalsheimProRegular"/>
              </a:rPr>
              <a:t>вальні</a:t>
            </a:r>
            <a:r>
              <a:rPr lang="uk" sz="1200" dirty="0">
                <a:solidFill>
                  <a:srgbClr val="007191"/>
                </a:solidFill>
                <a:highlight>
                  <a:srgbClr val="000000">
                    <a:alpha val="0"/>
                  </a:srgbClr>
                </a:highlight>
                <a:latin typeface="GTWalsheimProRegular"/>
              </a:rPr>
              <a:t> </a:t>
            </a:r>
            <a:br>
              <a:rPr lang="uk" sz="1200" dirty="0">
                <a:solidFill>
                  <a:srgbClr val="007191"/>
                </a:solidFill>
                <a:highlight>
                  <a:srgbClr val="000000">
                    <a:alpha val="0"/>
                  </a:srgbClr>
                </a:highlight>
                <a:latin typeface="GTWalsheimProRegular"/>
              </a:rPr>
            </a:br>
            <a:r>
              <a:rPr lang="uk" sz="1200" dirty="0">
                <a:solidFill>
                  <a:srgbClr val="007191"/>
                </a:solidFill>
                <a:highlight>
                  <a:srgbClr val="000000">
                    <a:alpha val="0"/>
                  </a:srgbClr>
                </a:highlight>
                <a:latin typeface="GTWalsheimProRegular"/>
              </a:rPr>
              <a:t>властивост</a:t>
            </a:r>
            <a:r>
              <a:rPr lang="uk-UA" sz="1200" dirty="0">
                <a:solidFill>
                  <a:srgbClr val="007191"/>
                </a:solidFill>
                <a:highlight>
                  <a:srgbClr val="000000">
                    <a:alpha val="0"/>
                  </a:srgbClr>
                </a:highlight>
                <a:latin typeface="GTWalsheimProRegular"/>
              </a:rPr>
              <a:t>і</a:t>
            </a:r>
            <a:endParaRPr lang="en-US" sz="1200" dirty="0">
              <a:solidFill>
                <a:srgbClr val="007191"/>
              </a:solidFill>
              <a:latin typeface="GTWalsheimProRegular" panose="00000500000000000000" pitchFamily="50" charset="-52"/>
            </a:endParaRPr>
          </a:p>
        </p:txBody>
      </p:sp>
      <p:sp>
        <p:nvSpPr>
          <p:cNvPr id="8" name="Прямоугольник 7"/>
          <p:cNvSpPr/>
          <p:nvPr/>
        </p:nvSpPr>
        <p:spPr>
          <a:xfrm>
            <a:off x="944714" y="5300136"/>
            <a:ext cx="2937674" cy="1245597"/>
          </a:xfrm>
          <a:prstGeom prst="rect">
            <a:avLst/>
          </a:prstGeom>
        </p:spPr>
        <p:txBody>
          <a:bodyPr wrap="square" lIns="0" tIns="0" rIns="0" bIns="0">
            <a:spAutoFit/>
          </a:bodyPr>
          <a:lstStyle/>
          <a:p>
            <a:pPr>
              <a:lnSpc>
                <a:spcPct val="110000"/>
              </a:lnSpc>
              <a:spcBef>
                <a:spcPts val="2400"/>
              </a:spcBef>
            </a:pPr>
            <a:r>
              <a:rPr lang="uk" sz="2400" dirty="0">
                <a:solidFill>
                  <a:srgbClr val="007191"/>
                </a:solidFill>
                <a:highlight>
                  <a:srgbClr val="000000">
                    <a:alpha val="0"/>
                  </a:srgbClr>
                </a:highlight>
                <a:latin typeface="GT Walsheim Pro Bold"/>
              </a:rPr>
              <a:t>у</a:t>
            </a:r>
            <a:r>
              <a:rPr lang="uk" sz="3200" dirty="0">
                <a:solidFill>
                  <a:srgbClr val="007191"/>
                </a:solidFill>
                <a:highlight>
                  <a:srgbClr val="000000">
                    <a:alpha val="0"/>
                  </a:srgbClr>
                </a:highlight>
                <a:latin typeface="GT Walsheim Pro Bold"/>
              </a:rPr>
              <a:t> 8</a:t>
            </a:r>
            <a:r>
              <a:rPr lang="uk" sz="2400" dirty="0">
                <a:solidFill>
                  <a:srgbClr val="007191"/>
                </a:solidFill>
                <a:highlight>
                  <a:srgbClr val="000000">
                    <a:alpha val="0"/>
                  </a:srgbClr>
                </a:highlight>
                <a:latin typeface="GT Walsheim Pro Bold"/>
              </a:rPr>
              <a:t> разів вища</a:t>
            </a:r>
            <a:br>
              <a:rPr lang="uk" sz="2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 зволо</a:t>
            </a:r>
            <a:r>
              <a:rPr lang="uk-UA" sz="1200" dirty="0">
                <a:solidFill>
                  <a:srgbClr val="007191"/>
                </a:solidFill>
                <a:highlight>
                  <a:srgbClr val="000000">
                    <a:alpha val="0"/>
                  </a:srgbClr>
                </a:highlight>
                <a:latin typeface="GTWalsheimProRegular"/>
              </a:rPr>
              <a:t>жувальна</a:t>
            </a:r>
            <a:r>
              <a:rPr lang="uk" sz="1200" dirty="0">
                <a:solidFill>
                  <a:srgbClr val="007191"/>
                </a:solidFill>
                <a:highlight>
                  <a:srgbClr val="000000">
                    <a:alpha val="0"/>
                  </a:srgbClr>
                </a:highlight>
                <a:latin typeface="GTWalsheimProRegular"/>
              </a:rPr>
              <a:t> здатність</a:t>
            </a:r>
            <a:endParaRPr lang="en-US" sz="1200" dirty="0">
              <a:solidFill>
                <a:srgbClr val="007191"/>
              </a:solidFill>
              <a:latin typeface="GTWalsheimProRegular" panose="00000500000000000000" pitchFamily="50" charset="-52"/>
            </a:endParaRPr>
          </a:p>
          <a:p>
            <a:pPr>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11" name="TextBox 10">
            <a:extLst>
              <a:ext uri="{FF2B5EF4-FFF2-40B4-BE49-F238E27FC236}">
                <a16:creationId xmlns:a16="http://schemas.microsoft.com/office/drawing/2014/main" id="{2C35809F-F525-A844-ADEE-E6E9133AFB6F}"/>
              </a:ext>
            </a:extLst>
          </p:cNvPr>
          <p:cNvSpPr txBox="1"/>
          <p:nvPr/>
        </p:nvSpPr>
        <p:spPr>
          <a:xfrm>
            <a:off x="689218" y="6352527"/>
            <a:ext cx="6100916" cy="246221"/>
          </a:xfrm>
          <a:prstGeom prst="rect">
            <a:avLst/>
          </a:prstGeom>
          <a:noFill/>
        </p:spPr>
        <p:txBody>
          <a:bodyPr wrap="square">
            <a:spAutoFit/>
          </a:bodyPr>
          <a:lstStyle/>
          <a:p>
            <a:pPr fontAlgn="base"/>
            <a:r>
              <a:rPr lang="uk" sz="1000" dirty="0">
                <a:solidFill>
                  <a:srgbClr val="BFBFBF"/>
                </a:solidFill>
                <a:highlight>
                  <a:srgbClr val="000000">
                    <a:alpha val="0"/>
                  </a:srgbClr>
                </a:highlight>
                <a:latin typeface="GTWalsheimProRegular"/>
              </a:rPr>
              <a:t>*</a:t>
            </a:r>
            <a:r>
              <a:rPr lang="uk-UA" sz="1000" dirty="0">
                <a:solidFill>
                  <a:srgbClr val="BFBFBF"/>
                </a:solidFill>
                <a:highlight>
                  <a:srgbClr val="000000">
                    <a:alpha val="0"/>
                  </a:srgbClr>
                </a:highlight>
                <a:latin typeface="GTWalsheimProRegular"/>
              </a:rPr>
              <a:t>У порівнянні з </a:t>
            </a:r>
            <a:r>
              <a:rPr lang="uk" sz="1000" dirty="0">
                <a:solidFill>
                  <a:srgbClr val="BFBFBF"/>
                </a:solidFill>
                <a:highlight>
                  <a:srgbClr val="000000">
                    <a:alpha val="0"/>
                  </a:srgbClr>
                </a:highlight>
                <a:latin typeface="GTWalsheimProRegular"/>
              </a:rPr>
              <a:t>неферментован</a:t>
            </a:r>
            <a:r>
              <a:rPr lang="uk-UA" sz="1000" dirty="0" err="1">
                <a:solidFill>
                  <a:srgbClr val="BFBFBF"/>
                </a:solidFill>
                <a:highlight>
                  <a:srgbClr val="000000">
                    <a:alpha val="0"/>
                  </a:srgbClr>
                </a:highlight>
                <a:latin typeface="GTWalsheimProRegular"/>
              </a:rPr>
              <a:t>ою</a:t>
            </a:r>
            <a:r>
              <a:rPr lang="uk-UA" sz="1000" dirty="0">
                <a:solidFill>
                  <a:srgbClr val="BFBFBF"/>
                </a:solidFill>
                <a:highlight>
                  <a:srgbClr val="000000">
                    <a:alpha val="0"/>
                  </a:srgbClr>
                </a:highlight>
                <a:latin typeface="GTWalsheimProRegular"/>
              </a:rPr>
              <a:t> </a:t>
            </a:r>
            <a:r>
              <a:rPr lang="uk-UA" sz="1000" dirty="0" err="1">
                <a:solidFill>
                  <a:srgbClr val="BFBFBF"/>
                </a:solidFill>
                <a:highlight>
                  <a:srgbClr val="000000">
                    <a:alpha val="0"/>
                  </a:srgbClr>
                </a:highlight>
                <a:latin typeface="GTWalsheimProRegular"/>
              </a:rPr>
              <a:t>центеллою</a:t>
            </a:r>
            <a:r>
              <a:rPr lang="uk-UA" sz="1000" dirty="0">
                <a:solidFill>
                  <a:srgbClr val="BFBFBF"/>
                </a:solidFill>
                <a:highlight>
                  <a:srgbClr val="000000">
                    <a:alpha val="0"/>
                  </a:srgbClr>
                </a:highlight>
                <a:latin typeface="GTWalsheimProRegular"/>
              </a:rPr>
              <a:t> азійською</a:t>
            </a:r>
            <a:endParaRPr lang="ru-RU" sz="1000" b="0" i="0" u="none" strike="noStrike" kern="1200" dirty="0">
              <a:solidFill>
                <a:schemeClr val="bg1">
                  <a:lumMod val="75000"/>
                </a:schemeClr>
              </a:solidFill>
              <a:effectLst/>
              <a:latin typeface="GTWalsheimProRegular" panose="00000500000000000000" pitchFamily="50" charset="-52"/>
              <a:ea typeface="+mn-ea"/>
              <a:cs typeface="+mn-cs"/>
            </a:endParaRPr>
          </a:p>
        </p:txBody>
      </p:sp>
    </p:spTree>
    <p:extLst>
      <p:ext uri="{BB962C8B-B14F-4D97-AF65-F5344CB8AC3E}">
        <p14:creationId xmlns:p14="http://schemas.microsoft.com/office/powerpoint/2010/main" val="805651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12" y="0"/>
            <a:ext cx="12192000" cy="6858000"/>
          </a:xfrm>
          <a:prstGeom prst="rect">
            <a:avLst/>
          </a:prstGeom>
        </p:spPr>
      </p:pic>
      <p:sp>
        <p:nvSpPr>
          <p:cNvPr id="2" name="Объект 2"/>
          <p:cNvSpPr txBox="1">
            <a:spLocks/>
          </p:cNvSpPr>
          <p:nvPr/>
        </p:nvSpPr>
        <p:spPr>
          <a:xfrm>
            <a:off x="731838" y="4276354"/>
            <a:ext cx="3492500" cy="1953126"/>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400" b="1" dirty="0">
                <a:solidFill>
                  <a:srgbClr val="007191"/>
                </a:solidFill>
                <a:highlight>
                  <a:srgbClr val="000000">
                    <a:alpha val="0"/>
                  </a:srgbClr>
                </a:highlight>
                <a:latin typeface="GTWalsheimProRegular"/>
              </a:rPr>
              <a:t>АКЕБІЯ П'ЯТІРНА</a:t>
            </a:r>
            <a:br>
              <a:rPr lang="uk" sz="1400" b="1"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 (AKEBIA QUINATA EXTRACT)</a:t>
            </a:r>
          </a:p>
          <a:p>
            <a:pPr marL="0" indent="0" algn="ctr">
              <a:lnSpc>
                <a:spcPct val="110000"/>
              </a:lnSpc>
              <a:buNone/>
            </a:pPr>
            <a:r>
              <a:rPr lang="uk" sz="1400" dirty="0">
                <a:solidFill>
                  <a:srgbClr val="262626"/>
                </a:solidFill>
                <a:highlight>
                  <a:srgbClr val="000000">
                    <a:alpha val="0"/>
                  </a:srgbClr>
                </a:highlight>
                <a:latin typeface="GTWalsheimProRegular"/>
              </a:rPr>
              <a:t>має антиоксидантні властивості, допомагає протистояти передчасному старінню шкіри, допомагає розгладжувати зморшки, підтягує овал обличчя і протистоїть процесу глікації колагену.</a:t>
            </a:r>
          </a:p>
          <a:p>
            <a:pPr marL="0" indent="0" algn="ctr">
              <a:lnSpc>
                <a:spcPct val="110000"/>
              </a:lnSpc>
              <a:buNone/>
            </a:pPr>
            <a:endParaRPr lang="ru-RU" sz="1400" dirty="0">
              <a:solidFill>
                <a:schemeClr val="tx1">
                  <a:lumMod val="85000"/>
                  <a:lumOff val="15000"/>
                </a:schemeClr>
              </a:solidFill>
            </a:endParaRPr>
          </a:p>
        </p:txBody>
      </p:sp>
      <p:sp>
        <p:nvSpPr>
          <p:cNvPr id="3" name="Прямоугольник 2"/>
          <p:cNvSpPr/>
          <p:nvPr/>
        </p:nvSpPr>
        <p:spPr>
          <a:xfrm>
            <a:off x="4764" y="728662"/>
            <a:ext cx="12192000" cy="387798"/>
          </a:xfrm>
          <a:prstGeom prst="rect">
            <a:avLst/>
          </a:prstGeom>
        </p:spPr>
        <p:txBody>
          <a:bodyPr wrap="square" lIns="0" tIns="0" rIns="0" bIns="0">
            <a:spAutoFit/>
          </a:bodyPr>
          <a:lstStyle/>
          <a:p>
            <a:pPr algn="ctr">
              <a:lnSpc>
                <a:spcPct val="90000"/>
              </a:lnSpc>
            </a:pPr>
            <a:r>
              <a:rPr lang="uk" sz="2800" dirty="0">
                <a:solidFill>
                  <a:srgbClr val="007191"/>
                </a:solidFill>
                <a:highlight>
                  <a:srgbClr val="000000">
                    <a:alpha val="0"/>
                  </a:srgbClr>
                </a:highlight>
                <a:latin typeface="GTWalsheimProRegular"/>
              </a:rPr>
              <a:t>ЕФЕКТИВНІ ПРИРОДНІ ІНГРЕДІЄНТИ У СКЛАДІ</a:t>
            </a:r>
          </a:p>
        </p:txBody>
      </p:sp>
      <p:sp>
        <p:nvSpPr>
          <p:cNvPr id="4" name="Объект 2"/>
          <p:cNvSpPr txBox="1">
            <a:spLocks/>
          </p:cNvSpPr>
          <p:nvPr/>
        </p:nvSpPr>
        <p:spPr>
          <a:xfrm>
            <a:off x="4475163" y="4276354"/>
            <a:ext cx="3492500" cy="1953126"/>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ru-UA" sz="1400" b="1" dirty="0">
                <a:solidFill>
                  <a:srgbClr val="007191"/>
                </a:solidFill>
                <a:highlight>
                  <a:srgbClr val="000000">
                    <a:alpha val="0"/>
                  </a:srgbClr>
                </a:highlight>
                <a:latin typeface="GTWalsheimProRegular"/>
              </a:rPr>
              <a:t>С</a:t>
            </a:r>
            <a:r>
              <a:rPr lang="uk-UA" sz="1400" b="1" dirty="0">
                <a:solidFill>
                  <a:srgbClr val="007191"/>
                </a:solidFill>
                <a:highlight>
                  <a:srgbClr val="000000">
                    <a:alpha val="0"/>
                  </a:srgbClr>
                </a:highlight>
                <a:latin typeface="GTWalsheimProRegular"/>
              </a:rPr>
              <a:t>У</a:t>
            </a:r>
            <a:r>
              <a:rPr lang="ru-UA" sz="1400" b="1" dirty="0">
                <a:solidFill>
                  <a:srgbClr val="007191"/>
                </a:solidFill>
                <a:highlight>
                  <a:srgbClr val="000000">
                    <a:alpha val="0"/>
                  </a:srgbClr>
                </a:highlight>
                <a:latin typeface="GTWalsheimProRegular"/>
              </a:rPr>
              <a:t>Х</a:t>
            </a:r>
            <a:r>
              <a:rPr lang="uk-UA" sz="1400" b="1" dirty="0">
                <a:solidFill>
                  <a:srgbClr val="007191"/>
                </a:solidFill>
                <a:highlight>
                  <a:srgbClr val="000000">
                    <a:alpha val="0"/>
                  </a:srgbClr>
                </a:highlight>
                <a:latin typeface="GTWalsheimProRegular"/>
              </a:rPr>
              <a:t>О</a:t>
            </a:r>
            <a:r>
              <a:rPr lang="ru-UA" sz="1400" b="1" dirty="0">
                <a:solidFill>
                  <a:srgbClr val="007191"/>
                </a:solidFill>
                <a:highlight>
                  <a:srgbClr val="000000">
                    <a:alpha val="0"/>
                  </a:srgbClr>
                </a:highlight>
                <a:latin typeface="GTWalsheimProRegular"/>
              </a:rPr>
              <a:t>В</a:t>
            </a:r>
            <a:r>
              <a:rPr lang="uk-UA" sz="1400" b="1" dirty="0">
                <a:solidFill>
                  <a:srgbClr val="007191"/>
                </a:solidFill>
                <a:highlight>
                  <a:srgbClr val="000000">
                    <a:alpha val="0"/>
                  </a:srgbClr>
                </a:highlight>
                <a:latin typeface="GTWalsheimProRegular"/>
              </a:rPr>
              <a:t>Е</a:t>
            </a:r>
            <a:r>
              <a:rPr lang="ru-UA" sz="1400" b="1" dirty="0">
                <a:solidFill>
                  <a:srgbClr val="007191"/>
                </a:solidFill>
                <a:highlight>
                  <a:srgbClr val="000000">
                    <a:alpha val="0"/>
                  </a:srgbClr>
                </a:highlight>
                <a:latin typeface="GTWalsheimProRegular"/>
              </a:rPr>
              <a:t>Р</a:t>
            </a:r>
            <a:r>
              <a:rPr lang="uk-UA" sz="1400" b="1" dirty="0">
                <a:solidFill>
                  <a:srgbClr val="007191"/>
                </a:solidFill>
                <a:highlight>
                  <a:srgbClr val="000000">
                    <a:alpha val="0"/>
                  </a:srgbClr>
                </a:highlight>
                <a:latin typeface="GTWalsheimProRegular"/>
              </a:rPr>
              <a:t>Ш</a:t>
            </a:r>
            <a:r>
              <a:rPr lang="ru-UA" sz="1400" b="1" dirty="0">
                <a:solidFill>
                  <a:srgbClr val="007191"/>
                </a:solidFill>
                <a:highlight>
                  <a:srgbClr val="000000">
                    <a:alpha val="0"/>
                  </a:srgbClr>
                </a:highlight>
                <a:latin typeface="GTWalsheimProRegular"/>
              </a:rPr>
              <a:t>К</a:t>
            </a:r>
            <a:r>
              <a:rPr lang="uk-UA" sz="1400" b="1" dirty="0">
                <a:solidFill>
                  <a:srgbClr val="007191"/>
                </a:solidFill>
                <a:highlight>
                  <a:srgbClr val="000000">
                    <a:alpha val="0"/>
                  </a:srgbClr>
                </a:highlight>
                <a:latin typeface="GTWalsheimProRegular"/>
              </a:rPr>
              <a:t>А</a:t>
            </a:r>
            <a:r>
              <a:rPr lang="uk" sz="1400" b="1" dirty="0">
                <a:solidFill>
                  <a:srgbClr val="007191"/>
                </a:solidFill>
                <a:highlight>
                  <a:srgbClr val="000000">
                    <a:alpha val="0"/>
                  </a:srgbClr>
                </a:highlight>
                <a:latin typeface="GTWalsheimProRegular"/>
              </a:rPr>
              <a:t> ЗВИЧАЙНА </a:t>
            </a:r>
            <a:br>
              <a:rPr lang="uk" sz="1400" b="1"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(PRUNELLA VULGARIS)</a:t>
            </a:r>
          </a:p>
          <a:p>
            <a:pPr marL="0" indent="0" algn="ctr">
              <a:lnSpc>
                <a:spcPct val="110000"/>
              </a:lnSpc>
              <a:buNone/>
            </a:pPr>
            <a:r>
              <a:rPr lang="uk" sz="1400" dirty="0">
                <a:solidFill>
                  <a:srgbClr val="262626"/>
                </a:solidFill>
                <a:highlight>
                  <a:srgbClr val="000000">
                    <a:alpha val="0"/>
                  </a:srgbClr>
                </a:highlight>
                <a:latin typeface="GTWalsheimProRegular"/>
              </a:rPr>
              <a:t>має заспокійливу дію, стабілізує і одночасно захищає пошкоджені шари шкіри.</a:t>
            </a:r>
            <a:endParaRPr lang="ru-RU" sz="1400" dirty="0">
              <a:solidFill>
                <a:schemeClr val="tx1">
                  <a:lumMod val="85000"/>
                  <a:lumOff val="15000"/>
                </a:schemeClr>
              </a:solidFill>
            </a:endParaRPr>
          </a:p>
        </p:txBody>
      </p:sp>
      <p:sp>
        <p:nvSpPr>
          <p:cNvPr id="5" name="Объект 2"/>
          <p:cNvSpPr txBox="1">
            <a:spLocks/>
          </p:cNvSpPr>
          <p:nvPr/>
        </p:nvSpPr>
        <p:spPr>
          <a:xfrm>
            <a:off x="8183563" y="4276354"/>
            <a:ext cx="3492500" cy="1997446"/>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400" b="1" dirty="0">
                <a:solidFill>
                  <a:srgbClr val="007191"/>
                </a:solidFill>
                <a:highlight>
                  <a:srgbClr val="000000">
                    <a:alpha val="0"/>
                  </a:srgbClr>
                </a:highlight>
                <a:latin typeface="GTWalsheimProRegular"/>
              </a:rPr>
              <a:t>ЕКСТРАКТ ЦЕДРИ МАНДАРИНУ УНШ</a:t>
            </a:r>
            <a:r>
              <a:rPr lang="uk-UA" sz="1400" b="1" dirty="0">
                <a:solidFill>
                  <a:srgbClr val="007191"/>
                </a:solidFill>
                <a:highlight>
                  <a:srgbClr val="000000">
                    <a:alpha val="0"/>
                  </a:srgbClr>
                </a:highlight>
                <a:latin typeface="GTWalsheimProRegular"/>
              </a:rPr>
              <a:t>І</a:t>
            </a:r>
            <a:r>
              <a:rPr lang="uk" sz="1400" b="1" dirty="0">
                <a:solidFill>
                  <a:srgbClr val="007191"/>
                </a:solidFill>
                <a:highlight>
                  <a:srgbClr val="000000">
                    <a:alpha val="0"/>
                  </a:srgbClr>
                </a:highlight>
                <a:latin typeface="GTWalsheimProRegular"/>
              </a:rPr>
              <a:t>У </a:t>
            </a:r>
            <a:br>
              <a:rPr lang="uk" sz="1400" b="1"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(CITRUS UNSHIU PEEL EXTRACT)</a:t>
            </a:r>
          </a:p>
          <a:p>
            <a:pPr marL="0" indent="0" algn="ctr">
              <a:lnSpc>
                <a:spcPct val="110000"/>
              </a:lnSpc>
              <a:buNone/>
            </a:pPr>
            <a:r>
              <a:rPr lang="uk" sz="1400" dirty="0">
                <a:solidFill>
                  <a:srgbClr val="262626"/>
                </a:solidFill>
                <a:highlight>
                  <a:srgbClr val="000000">
                    <a:alpha val="0"/>
                  </a:srgbClr>
                </a:highlight>
                <a:latin typeface="GTWalsheimProRegular"/>
              </a:rPr>
              <a:t>захищає шкіру від пошкоджень, які викликані ультрафіолетовим випромінюванням, має відновлю</a:t>
            </a:r>
            <a:r>
              <a:rPr lang="uk-UA" sz="1400" dirty="0" err="1">
                <a:solidFill>
                  <a:srgbClr val="262626"/>
                </a:solidFill>
                <a:highlight>
                  <a:srgbClr val="000000">
                    <a:alpha val="0"/>
                  </a:srgbClr>
                </a:highlight>
                <a:latin typeface="GTWalsheimProRegular"/>
              </a:rPr>
              <a:t>вальн</a:t>
            </a:r>
            <a:r>
              <a:rPr lang="uk" sz="1400" dirty="0">
                <a:solidFill>
                  <a:srgbClr val="262626"/>
                </a:solidFill>
                <a:highlight>
                  <a:srgbClr val="000000">
                    <a:alpha val="0"/>
                  </a:srgbClr>
                </a:highlight>
                <a:latin typeface="GTWalsheimProRegular"/>
              </a:rPr>
              <a:t>і властивості, зменшує наслідки гіперпігментації.</a:t>
            </a:r>
          </a:p>
          <a:p>
            <a:pPr marL="0" indent="0" algn="ctr">
              <a:lnSpc>
                <a:spcPct val="110000"/>
              </a:lnSpc>
              <a:buNone/>
            </a:pPr>
            <a:endParaRPr lang="ru-RU" sz="1400" dirty="0">
              <a:solidFill>
                <a:schemeClr val="tx1">
                  <a:lumMod val="85000"/>
                  <a:lumOff val="15000"/>
                </a:schemeClr>
              </a:solidFill>
            </a:endParaRPr>
          </a:p>
        </p:txBody>
      </p:sp>
    </p:spTree>
    <p:extLst>
      <p:ext uri="{BB962C8B-B14F-4D97-AF65-F5344CB8AC3E}">
        <p14:creationId xmlns:p14="http://schemas.microsoft.com/office/powerpoint/2010/main" val="644590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6ECEB"/>
        </a:solid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3" cstate="email">
            <a:extLst>
              <a:ext uri="{28A0092B-C50C-407E-A947-70E740481C1C}">
                <a14:useLocalDpi xmlns:a14="http://schemas.microsoft.com/office/drawing/2010/main"/>
              </a:ext>
            </a:extLst>
          </a:blip>
          <a:srcRect t="-167"/>
          <a:stretch/>
        </p:blipFill>
        <p:spPr>
          <a:xfrm>
            <a:off x="-1" y="0"/>
            <a:ext cx="6010767" cy="6858000"/>
          </a:xfrm>
          <a:prstGeom prst="rect">
            <a:avLst/>
          </a:prstGeom>
        </p:spPr>
      </p:pic>
      <p:sp>
        <p:nvSpPr>
          <p:cNvPr id="2" name="Объект 2"/>
          <p:cNvSpPr txBox="1">
            <a:spLocks/>
          </p:cNvSpPr>
          <p:nvPr/>
        </p:nvSpPr>
        <p:spPr>
          <a:xfrm>
            <a:off x="6383338" y="1972469"/>
            <a:ext cx="5606732" cy="73644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300" dirty="0">
                <a:solidFill>
                  <a:srgbClr val="262626"/>
                </a:solidFill>
                <a:highlight>
                  <a:srgbClr val="000000">
                    <a:alpha val="0"/>
                  </a:srgbClr>
                </a:highlight>
                <a:latin typeface="GTWalsheimProRegular"/>
              </a:rPr>
              <a:t>Для того, щоб максимально зберегти корисні властивості речовин, які входять до складу Концентрату для обличчя з колагеном </a:t>
            </a:r>
            <a:r>
              <a:rPr lang="uk-UA" sz="1300" dirty="0">
                <a:solidFill>
                  <a:srgbClr val="262626"/>
                </a:solidFill>
                <a:highlight>
                  <a:srgbClr val="000000">
                    <a:alpha val="0"/>
                  </a:srgbClr>
                </a:highlight>
                <a:latin typeface="GTWalsheimProRegular"/>
              </a:rPr>
              <a:t>для підсилення дії сироватки</a:t>
            </a:r>
            <a:r>
              <a:rPr lang="uk" sz="1300" dirty="0">
                <a:solidFill>
                  <a:srgbClr val="262626"/>
                </a:solidFill>
                <a:highlight>
                  <a:srgbClr val="000000">
                    <a:alpha val="0"/>
                  </a:srgbClr>
                </a:highlight>
                <a:latin typeface="GTWalsheimProRegular"/>
              </a:rPr>
              <a:t>, при виробництві капсул використовується технологія сублімаційного сушіння.</a:t>
            </a:r>
          </a:p>
          <a:p>
            <a:pPr marL="0" indent="0">
              <a:lnSpc>
                <a:spcPct val="110000"/>
              </a:lnSpc>
              <a:buNone/>
            </a:pPr>
            <a:endParaRPr lang="ru-RU" sz="1300" dirty="0">
              <a:solidFill>
                <a:schemeClr val="tx1">
                  <a:lumMod val="85000"/>
                  <a:lumOff val="15000"/>
                </a:schemeClr>
              </a:solidFill>
            </a:endParaRPr>
          </a:p>
        </p:txBody>
      </p:sp>
      <p:sp>
        <p:nvSpPr>
          <p:cNvPr id="3" name="Прямоугольник 2"/>
          <p:cNvSpPr/>
          <p:nvPr/>
        </p:nvSpPr>
        <p:spPr>
          <a:xfrm>
            <a:off x="6383337" y="728664"/>
            <a:ext cx="5292726"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ТЕХНОЛОГІЇ І НАУКА </a:t>
            </a:r>
            <a:br>
              <a:rPr lang="uk" sz="2800" dirty="0">
                <a:solidFill>
                  <a:srgbClr val="007191"/>
                </a:solidFill>
                <a:highlight>
                  <a:srgbClr val="000000">
                    <a:alpha val="0"/>
                  </a:srgbClr>
                </a:highlight>
                <a:latin typeface="GTWalsheimProRegular"/>
              </a:rPr>
            </a:br>
            <a:r>
              <a:rPr lang="uk" sz="2800" dirty="0">
                <a:solidFill>
                  <a:srgbClr val="007191"/>
                </a:solidFill>
                <a:highlight>
                  <a:srgbClr val="000000">
                    <a:alpha val="0"/>
                  </a:srgbClr>
                </a:highlight>
                <a:latin typeface="GTWalsheimProRegular"/>
              </a:rPr>
              <a:t>ДЛЯ КРАСИ ВАШОЇ ШКІРИ</a:t>
            </a:r>
          </a:p>
        </p:txBody>
      </p:sp>
      <p:sp>
        <p:nvSpPr>
          <p:cNvPr id="8" name="Скругленный прямоугольник 7"/>
          <p:cNvSpPr/>
          <p:nvPr/>
        </p:nvSpPr>
        <p:spPr>
          <a:xfrm>
            <a:off x="6383337" y="3002839"/>
            <a:ext cx="5292725" cy="1274150"/>
          </a:xfrm>
          <a:prstGeom prst="roundRect">
            <a:avLst>
              <a:gd name="adj" fmla="val 2921"/>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бъект 2"/>
          <p:cNvSpPr txBox="1">
            <a:spLocks/>
          </p:cNvSpPr>
          <p:nvPr/>
        </p:nvSpPr>
        <p:spPr>
          <a:xfrm>
            <a:off x="6383337" y="5481638"/>
            <a:ext cx="1549401" cy="79216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200" dirty="0">
                <a:solidFill>
                  <a:srgbClr val="262626"/>
                </a:solidFill>
                <a:highlight>
                  <a:srgbClr val="000000">
                    <a:alpha val="0"/>
                  </a:srgbClr>
                </a:highlight>
                <a:latin typeface="GTWalsheimProRegular"/>
              </a:rPr>
              <a:t>Капсула містить інгредієнти </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у високій концентрації</a:t>
            </a:r>
            <a:endParaRPr lang="ru-RU" sz="1200" dirty="0">
              <a:solidFill>
                <a:schemeClr val="tx1">
                  <a:lumMod val="85000"/>
                  <a:lumOff val="15000"/>
                </a:schemeClr>
              </a:solidFill>
            </a:endParaRPr>
          </a:p>
          <a:p>
            <a:pPr marL="0" indent="0" algn="ctr">
              <a:lnSpc>
                <a:spcPct val="110000"/>
              </a:lnSpc>
              <a:buNone/>
            </a:pPr>
            <a:endParaRPr lang="ru-RU" sz="1200" dirty="0">
              <a:solidFill>
                <a:schemeClr val="tx1">
                  <a:lumMod val="85000"/>
                  <a:lumOff val="15000"/>
                </a:schemeClr>
              </a:solidFill>
            </a:endParaRPr>
          </a:p>
        </p:txBody>
      </p:sp>
      <p:sp>
        <p:nvSpPr>
          <p:cNvPr id="10" name="Объект 2"/>
          <p:cNvSpPr txBox="1">
            <a:spLocks/>
          </p:cNvSpPr>
          <p:nvPr/>
        </p:nvSpPr>
        <p:spPr>
          <a:xfrm>
            <a:off x="7246620" y="3216910"/>
            <a:ext cx="4126230" cy="890797"/>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300" dirty="0">
                <a:solidFill>
                  <a:srgbClr val="FFFFFF"/>
                </a:solidFill>
                <a:highlight>
                  <a:srgbClr val="000000">
                    <a:alpha val="0"/>
                  </a:srgbClr>
                </a:highlight>
                <a:latin typeface="GTWalsheimProRegular"/>
              </a:rPr>
              <a:t>Сублімаційне сушіння застосовується для дбайливого видалення води з продуктів, не пошкоджуючи їх. Ця технологія гарантує стабільність та ефективність продукту. </a:t>
            </a:r>
          </a:p>
          <a:p>
            <a:pPr marL="0" indent="0">
              <a:lnSpc>
                <a:spcPct val="110000"/>
              </a:lnSpc>
              <a:buNone/>
            </a:pPr>
            <a:endParaRPr lang="ru-RU" sz="1300" dirty="0">
              <a:solidFill>
                <a:schemeClr val="bg1"/>
              </a:solidFill>
            </a:endParaRPr>
          </a:p>
        </p:txBody>
      </p:sp>
      <p:sp>
        <p:nvSpPr>
          <p:cNvPr id="12" name="Объект 2"/>
          <p:cNvSpPr txBox="1">
            <a:spLocks/>
          </p:cNvSpPr>
          <p:nvPr/>
        </p:nvSpPr>
        <p:spPr>
          <a:xfrm>
            <a:off x="8148639" y="5481638"/>
            <a:ext cx="1655762" cy="106463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200" dirty="0">
                <a:solidFill>
                  <a:srgbClr val="262626"/>
                </a:solidFill>
                <a:highlight>
                  <a:srgbClr val="000000">
                    <a:alpha val="0"/>
                  </a:srgbClr>
                </a:highlight>
                <a:latin typeface="GTWalsheimProRegular"/>
              </a:rPr>
              <a:t>При контакті </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із сироваткою вони </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у ній розчиняються</a:t>
            </a:r>
            <a:endParaRPr lang="ru-RU" sz="1200" dirty="0">
              <a:solidFill>
                <a:schemeClr val="tx1">
                  <a:lumMod val="85000"/>
                  <a:lumOff val="15000"/>
                </a:schemeClr>
              </a:solidFill>
            </a:endParaRPr>
          </a:p>
          <a:p>
            <a:pPr marL="0" indent="0" algn="ctr">
              <a:lnSpc>
                <a:spcPct val="110000"/>
              </a:lnSpc>
              <a:buNone/>
            </a:pPr>
            <a:endParaRPr lang="ru-RU" sz="1200" dirty="0">
              <a:solidFill>
                <a:schemeClr val="tx1">
                  <a:lumMod val="85000"/>
                  <a:lumOff val="15000"/>
                </a:schemeClr>
              </a:solidFill>
            </a:endParaRPr>
          </a:p>
        </p:txBody>
      </p:sp>
      <p:sp>
        <p:nvSpPr>
          <p:cNvPr id="13" name="Объект 2"/>
          <p:cNvSpPr txBox="1">
            <a:spLocks/>
          </p:cNvSpPr>
          <p:nvPr/>
        </p:nvSpPr>
        <p:spPr>
          <a:xfrm>
            <a:off x="10070612" y="5481638"/>
            <a:ext cx="1605452" cy="79216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200" dirty="0">
                <a:solidFill>
                  <a:srgbClr val="262626"/>
                </a:solidFill>
                <a:highlight>
                  <a:srgbClr val="000000">
                    <a:alpha val="0"/>
                  </a:srgbClr>
                </a:highlight>
                <a:latin typeface="GTWalsheimProRegular"/>
              </a:rPr>
              <a:t>Формула сироватки збагачується </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і набуває нових властивостей</a:t>
            </a:r>
          </a:p>
          <a:p>
            <a:pPr marL="0" indent="0" algn="ctr">
              <a:lnSpc>
                <a:spcPct val="110000"/>
              </a:lnSpc>
              <a:buNone/>
            </a:pPr>
            <a:endParaRPr lang="ru-RU" sz="1200" dirty="0">
              <a:solidFill>
                <a:schemeClr val="tx1">
                  <a:lumMod val="85000"/>
                  <a:lumOff val="15000"/>
                </a:schemeClr>
              </a:solidFill>
            </a:endParaRPr>
          </a:p>
        </p:txBody>
      </p:sp>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83338" y="3210114"/>
            <a:ext cx="813818" cy="813818"/>
          </a:xfrm>
          <a:prstGeom prst="rect">
            <a:avLst/>
          </a:prstGeom>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79489" y="4629508"/>
            <a:ext cx="711237" cy="736638"/>
          </a:xfrm>
          <a:prstGeom prst="rect">
            <a:avLst/>
          </a:prstGeom>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81518" y="4629508"/>
            <a:ext cx="736348" cy="736348"/>
          </a:xfrm>
          <a:prstGeom prst="rect">
            <a:avLst/>
          </a:prstGeom>
        </p:spPr>
      </p:pic>
      <p:pic>
        <p:nvPicPr>
          <p:cNvPr id="14" name="Рисунок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09805" y="4629508"/>
            <a:ext cx="644305" cy="736348"/>
          </a:xfrm>
          <a:prstGeom prst="rect">
            <a:avLst/>
          </a:prstGeom>
        </p:spPr>
      </p:pic>
      <p:cxnSp>
        <p:nvCxnSpPr>
          <p:cNvPr id="15" name="Прямая со стрелкой 14"/>
          <p:cNvCxnSpPr/>
          <p:nvPr/>
        </p:nvCxnSpPr>
        <p:spPr>
          <a:xfrm flipV="1">
            <a:off x="7634264" y="4989540"/>
            <a:ext cx="1028750" cy="8142"/>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flipV="1">
            <a:off x="9354110" y="4997682"/>
            <a:ext cx="1028750" cy="8142"/>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1903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766763" y="728663"/>
            <a:ext cx="5545137"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ПОТУЖНИЙ ДУЕТ ДЛЯ ПРУЖНОСТІ Й КРАСИ ШКІРИ</a:t>
            </a:r>
          </a:p>
        </p:txBody>
      </p:sp>
      <p:sp>
        <p:nvSpPr>
          <p:cNvPr id="4" name="Объект 2"/>
          <p:cNvSpPr txBox="1">
            <a:spLocks/>
          </p:cNvSpPr>
          <p:nvPr/>
        </p:nvSpPr>
        <p:spPr>
          <a:xfrm>
            <a:off x="731837" y="5358800"/>
            <a:ext cx="6981947" cy="73660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uk" sz="1300" b="1" dirty="0">
                <a:solidFill>
                  <a:srgbClr val="007191"/>
                </a:solidFill>
                <a:highlight>
                  <a:srgbClr val="000000">
                    <a:alpha val="0"/>
                  </a:srgbClr>
                </a:highlight>
                <a:latin typeface="GTWalsheimProRegular"/>
              </a:rPr>
              <a:t>Вони почнуть працювати разом, підтримуючи та підсилюючи одне одного. </a:t>
            </a:r>
          </a:p>
          <a:p>
            <a:pPr marL="0" indent="0">
              <a:lnSpc>
                <a:spcPct val="100000"/>
              </a:lnSpc>
              <a:buNone/>
            </a:pPr>
            <a:r>
              <a:rPr lang="uk" sz="1300" dirty="0">
                <a:solidFill>
                  <a:srgbClr val="262626"/>
                </a:solidFill>
                <a:highlight>
                  <a:srgbClr val="000000">
                    <a:alpha val="0"/>
                  </a:srgbClr>
                </a:highlight>
                <a:latin typeface="GTWalsheimProRegular"/>
              </a:rPr>
              <a:t>Наприклад, вітамін Р, який міститься в капсулах, сповільнює окислення вітаміну C, продовжуючи його дію, а вітамін С, своєю чергою, покращує засвоюваність колагену.</a:t>
            </a:r>
            <a:br>
              <a:rPr lang="uk" sz="1300" dirty="0">
                <a:solidFill>
                  <a:srgbClr val="262626"/>
                </a:solidFill>
                <a:highlight>
                  <a:srgbClr val="000000">
                    <a:alpha val="0"/>
                  </a:srgbClr>
                </a:highlight>
                <a:latin typeface="GTWalsheimProRegular"/>
              </a:rPr>
            </a:br>
            <a:r>
              <a:rPr lang="uk" sz="1300" dirty="0">
                <a:solidFill>
                  <a:srgbClr val="262626"/>
                </a:solidFill>
                <a:highlight>
                  <a:srgbClr val="000000">
                    <a:alpha val="0"/>
                  </a:srgbClr>
                </a:highlight>
                <a:latin typeface="GTWalsheimProRegular"/>
              </a:rPr>
              <a:t>В результаті шкіра виглядає молодою, свіжою, здоровою, зволоженою. </a:t>
            </a:r>
          </a:p>
          <a:p>
            <a:pPr marL="0" indent="0">
              <a:lnSpc>
                <a:spcPct val="100000"/>
              </a:lnSpc>
              <a:buNone/>
            </a:pPr>
            <a:endParaRPr lang="ru-RU" sz="1300" dirty="0">
              <a:solidFill>
                <a:schemeClr val="tx1">
                  <a:lumMod val="85000"/>
                  <a:lumOff val="15000"/>
                </a:schemeClr>
              </a:solidFill>
            </a:endParaRPr>
          </a:p>
        </p:txBody>
      </p:sp>
      <p:sp>
        <p:nvSpPr>
          <p:cNvPr id="2" name="Объект 2"/>
          <p:cNvSpPr txBox="1">
            <a:spLocks/>
          </p:cNvSpPr>
          <p:nvPr/>
        </p:nvSpPr>
        <p:spPr>
          <a:xfrm>
            <a:off x="731836" y="2574930"/>
            <a:ext cx="6981947" cy="94915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uk" sz="1300" b="1" dirty="0">
                <a:solidFill>
                  <a:srgbClr val="007191"/>
                </a:solidFill>
                <a:highlight>
                  <a:srgbClr val="000000">
                    <a:alpha val="0"/>
                  </a:srgbClr>
                </a:highlight>
                <a:latin typeface="GTWalsheimProRegular"/>
              </a:rPr>
              <a:t>Розчиняючись у сироватці, капсули Концентрату для обличчя з колагеном збагачують</a:t>
            </a:r>
            <a:br>
              <a:rPr lang="uk" sz="1300" b="1" dirty="0">
                <a:solidFill>
                  <a:srgbClr val="007191"/>
                </a:solidFill>
                <a:highlight>
                  <a:srgbClr val="000000">
                    <a:alpha val="0"/>
                  </a:srgbClr>
                </a:highlight>
                <a:latin typeface="GTWalsheimProRegular"/>
              </a:rPr>
            </a:br>
            <a:r>
              <a:rPr lang="uk" sz="1300" b="1" dirty="0">
                <a:solidFill>
                  <a:srgbClr val="007191"/>
                </a:solidFill>
                <a:highlight>
                  <a:srgbClr val="000000">
                    <a:alpha val="0"/>
                  </a:srgbClr>
                </a:highlight>
                <a:latin typeface="GTWalsheimProRegular"/>
              </a:rPr>
              <a:t> її високоефективними речовинами, дозволяючи їй </a:t>
            </a:r>
            <a:r>
              <a:rPr lang="uk-UA" sz="1300" b="1" dirty="0">
                <a:solidFill>
                  <a:srgbClr val="007191"/>
                </a:solidFill>
                <a:highlight>
                  <a:srgbClr val="000000">
                    <a:alpha val="0"/>
                  </a:srgbClr>
                </a:highlight>
                <a:latin typeface="GTWalsheimProRegular"/>
              </a:rPr>
              <a:t>здійснювати</a:t>
            </a:r>
            <a:r>
              <a:rPr lang="uk" sz="1300" b="1" dirty="0">
                <a:solidFill>
                  <a:srgbClr val="007191"/>
                </a:solidFill>
                <a:highlight>
                  <a:srgbClr val="000000">
                    <a:alpha val="0"/>
                  </a:srgbClr>
                </a:highlight>
                <a:latin typeface="GTWalsheimProRegular"/>
              </a:rPr>
              <a:t> функціональний вплив на шкіру.</a:t>
            </a:r>
          </a:p>
          <a:p>
            <a:pPr marL="0" indent="0">
              <a:lnSpc>
                <a:spcPct val="100000"/>
              </a:lnSpc>
              <a:buNone/>
            </a:pPr>
            <a:r>
              <a:rPr lang="uk" sz="1300" dirty="0">
                <a:solidFill>
                  <a:srgbClr val="262626"/>
                </a:solidFill>
                <a:highlight>
                  <a:srgbClr val="000000">
                    <a:alpha val="0"/>
                  </a:srgbClr>
                </a:highlight>
                <a:latin typeface="GTWalsheimProRegular"/>
              </a:rPr>
              <a:t>Artistry Intensive Skincare™ Засіб з вітаміном С та гіалуроновою кислотою має най</a:t>
            </a:r>
            <a:r>
              <a:rPr lang="uk-UA" sz="1300" dirty="0">
                <a:solidFill>
                  <a:srgbClr val="262626"/>
                </a:solidFill>
                <a:highlight>
                  <a:srgbClr val="000000">
                    <a:alpha val="0"/>
                  </a:srgbClr>
                </a:highlight>
                <a:latin typeface="GTWalsheimProRegular"/>
              </a:rPr>
              <a:t>більший </a:t>
            </a:r>
            <a:r>
              <a:rPr lang="uk" sz="1300" dirty="0">
                <a:solidFill>
                  <a:srgbClr val="262626"/>
                </a:solidFill>
                <a:highlight>
                  <a:srgbClr val="000000">
                    <a:alpha val="0"/>
                  </a:srgbClr>
                </a:highlight>
                <a:latin typeface="GTWalsheimProRegular"/>
              </a:rPr>
              <a:t>вміст вітаміну С серед продуктів ARTISTRY™, а також містить гіалуронову кислоту подвійної дії, завдяки чому сприяє глибокому зволоженню шкіри та вирівнюванню її тону, ефективно бореться з мімічними зморшками, сприяє запобіганню їх</a:t>
            </a:r>
            <a:r>
              <a:rPr lang="uk-UA" sz="1300" dirty="0" err="1">
                <a:solidFill>
                  <a:srgbClr val="262626"/>
                </a:solidFill>
                <a:highlight>
                  <a:srgbClr val="000000">
                    <a:alpha val="0"/>
                  </a:srgbClr>
                </a:highlight>
                <a:latin typeface="GTWalsheimProRegular"/>
              </a:rPr>
              <a:t>ньої</a:t>
            </a:r>
            <a:r>
              <a:rPr lang="uk" sz="1300" dirty="0">
                <a:solidFill>
                  <a:srgbClr val="262626"/>
                </a:solidFill>
                <a:highlight>
                  <a:srgbClr val="000000">
                    <a:alpha val="0"/>
                  </a:srgbClr>
                </a:highlight>
                <a:latin typeface="GTWalsheimProRegular"/>
              </a:rPr>
              <a:t> появи. </a:t>
            </a:r>
          </a:p>
          <a:p>
            <a:pPr marL="0" indent="0">
              <a:lnSpc>
                <a:spcPct val="100000"/>
              </a:lnSpc>
              <a:buNone/>
            </a:pPr>
            <a:endParaRPr lang="ru-RU" sz="1300" dirty="0">
              <a:solidFill>
                <a:schemeClr val="tx1">
                  <a:lumMod val="85000"/>
                  <a:lumOff val="15000"/>
                </a:schemeClr>
              </a:solidFill>
            </a:endParaRPr>
          </a:p>
        </p:txBody>
      </p:sp>
      <p:sp>
        <p:nvSpPr>
          <p:cNvPr id="7" name="Скругленный прямоугольник 6"/>
          <p:cNvSpPr/>
          <p:nvPr/>
        </p:nvSpPr>
        <p:spPr>
          <a:xfrm>
            <a:off x="731836" y="1677407"/>
            <a:ext cx="6215063" cy="775598"/>
          </a:xfrm>
          <a:prstGeom prst="roundRect">
            <a:avLst>
              <a:gd name="adj" fmla="val 6476"/>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887808" y="1769419"/>
            <a:ext cx="5944792" cy="891270"/>
          </a:xfrm>
          <a:prstGeom prst="rect">
            <a:avLst/>
          </a:prstGeom>
        </p:spPr>
        <p:txBody>
          <a:bodyPr wrap="square">
            <a:spAutoFit/>
          </a:bodyPr>
          <a:lstStyle/>
          <a:p>
            <a:pPr>
              <a:lnSpc>
                <a:spcPct val="110000"/>
              </a:lnSpc>
            </a:pPr>
            <a:r>
              <a:rPr lang="uk" sz="1600" dirty="0">
                <a:solidFill>
                  <a:srgbClr val="FFFFFF"/>
                </a:solidFill>
                <a:highlight>
                  <a:srgbClr val="000000">
                    <a:alpha val="0"/>
                  </a:srgbClr>
                </a:highlight>
                <a:latin typeface="GTWalsheimProRegular"/>
              </a:rPr>
              <a:t>ВАША СИРОВАТКА МОЖЕ БУТИ ХОРОШОЮ САМА ПО СОБІ, </a:t>
            </a:r>
            <a:br>
              <a:rPr lang="uk" sz="1600" dirty="0">
                <a:solidFill>
                  <a:srgbClr val="FFFFFF"/>
                </a:solidFill>
                <a:highlight>
                  <a:srgbClr val="000000">
                    <a:alpha val="0"/>
                  </a:srgbClr>
                </a:highlight>
                <a:latin typeface="GTWalsheimProRegular"/>
              </a:rPr>
            </a:br>
            <a:r>
              <a:rPr lang="uk" sz="1600" dirty="0">
                <a:solidFill>
                  <a:srgbClr val="FFFFFF"/>
                </a:solidFill>
                <a:highlight>
                  <a:srgbClr val="000000">
                    <a:alpha val="0"/>
                  </a:srgbClr>
                </a:highlight>
                <a:latin typeface="GTWalsheimProRegular"/>
              </a:rPr>
              <a:t>АЛЕ ЧОМУ Б НЕ ЗРОБИТИ ЇЇ ЩЕ ЕФЕКТИВНІШОЮ?</a:t>
            </a:r>
          </a:p>
          <a:p>
            <a:pPr>
              <a:lnSpc>
                <a:spcPct val="110000"/>
              </a:lnSpc>
            </a:pPr>
            <a:endParaRPr lang="ru-RU" sz="1600" dirty="0">
              <a:solidFill>
                <a:schemeClr val="bg1"/>
              </a:solidFill>
              <a:latin typeface="GTWalsheimProRegular" panose="00000500000000000000" pitchFamily="50" charset="-52"/>
            </a:endParaRPr>
          </a:p>
        </p:txBody>
      </p:sp>
      <p:sp>
        <p:nvSpPr>
          <p:cNvPr id="11" name="Скругленный прямоугольник 10"/>
          <p:cNvSpPr/>
          <p:nvPr/>
        </p:nvSpPr>
        <p:spPr>
          <a:xfrm>
            <a:off x="731838" y="4477914"/>
            <a:ext cx="5884864" cy="736600"/>
          </a:xfrm>
          <a:prstGeom prst="roundRect">
            <a:avLst>
              <a:gd name="adj" fmla="val 7944"/>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887808" y="4543550"/>
            <a:ext cx="5728893" cy="891270"/>
          </a:xfrm>
          <a:prstGeom prst="rect">
            <a:avLst/>
          </a:prstGeom>
        </p:spPr>
        <p:txBody>
          <a:bodyPr wrap="square">
            <a:spAutoFit/>
          </a:bodyPr>
          <a:lstStyle/>
          <a:p>
            <a:pPr>
              <a:lnSpc>
                <a:spcPct val="110000"/>
              </a:lnSpc>
            </a:pPr>
            <a:r>
              <a:rPr lang="uk" sz="1600" dirty="0">
                <a:solidFill>
                  <a:srgbClr val="FFFFFF"/>
                </a:solidFill>
                <a:highlight>
                  <a:srgbClr val="000000">
                    <a:alpha val="0"/>
                  </a:srgbClr>
                </a:highlight>
                <a:latin typeface="GTWalsheimProRegular"/>
              </a:rPr>
              <a:t>А ЩО БУДЕ, ЯКЩО ДІЮ СИРОВАТКИ ПОСИЛИТИ, </a:t>
            </a:r>
            <a:br>
              <a:rPr lang="uk" sz="1600" dirty="0">
                <a:solidFill>
                  <a:srgbClr val="FFFFFF"/>
                </a:solidFill>
                <a:highlight>
                  <a:srgbClr val="000000">
                    <a:alpha val="0"/>
                  </a:srgbClr>
                </a:highlight>
                <a:latin typeface="GTWalsheimProRegular"/>
              </a:rPr>
            </a:br>
            <a:r>
              <a:rPr lang="uk" sz="1600" dirty="0">
                <a:solidFill>
                  <a:srgbClr val="FFFFFF"/>
                </a:solidFill>
                <a:highlight>
                  <a:srgbClr val="000000">
                    <a:alpha val="0"/>
                  </a:srgbClr>
                </a:highlight>
                <a:latin typeface="GTWalsheimProRegular"/>
              </a:rPr>
              <a:t>ДОДАВШИ ТУДИ КОЛАГЕН І 6 ВІТАМІНІВ? </a:t>
            </a:r>
          </a:p>
          <a:p>
            <a:pPr>
              <a:lnSpc>
                <a:spcPct val="110000"/>
              </a:lnSpc>
            </a:pPr>
            <a:endParaRPr lang="ru-RU" sz="1600" dirty="0">
              <a:solidFill>
                <a:schemeClr val="bg1"/>
              </a:solidFill>
              <a:latin typeface="GTWalsheimProRegular" panose="00000500000000000000" pitchFamily="50" charset="-52"/>
            </a:endParaRPr>
          </a:p>
        </p:txBody>
      </p:sp>
    </p:spTree>
    <p:extLst>
      <p:ext uri="{BB962C8B-B14F-4D97-AF65-F5344CB8AC3E}">
        <p14:creationId xmlns:p14="http://schemas.microsoft.com/office/powerpoint/2010/main" val="1068874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Объект 2"/>
          <p:cNvSpPr txBox="1">
            <a:spLocks/>
          </p:cNvSpPr>
          <p:nvPr/>
        </p:nvSpPr>
        <p:spPr>
          <a:xfrm>
            <a:off x="1410263" y="1421607"/>
            <a:ext cx="3218839" cy="58281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концентрат для обличчя з колагеном</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у капсулах </a:t>
            </a:r>
            <a:r>
              <a:rPr lang="uk" sz="1400" b="1" dirty="0">
                <a:solidFill>
                  <a:srgbClr val="007191"/>
                </a:solidFill>
                <a:highlight>
                  <a:srgbClr val="000000">
                    <a:alpha val="0"/>
                  </a:srgbClr>
                </a:highlight>
                <a:latin typeface="GTWalsheimProRegular"/>
              </a:rPr>
              <a:t>містить вітамін Р</a:t>
            </a:r>
          </a:p>
          <a:p>
            <a:pPr marL="0" indent="0">
              <a:lnSpc>
                <a:spcPct val="110000"/>
              </a:lnSpc>
              <a:buNone/>
            </a:pPr>
            <a:endParaRPr lang="ru-RU" sz="1400" b="1" dirty="0">
              <a:solidFill>
                <a:srgbClr val="007191"/>
              </a:solidFill>
            </a:endParaRPr>
          </a:p>
        </p:txBody>
      </p:sp>
      <p:sp>
        <p:nvSpPr>
          <p:cNvPr id="3" name="Прямоугольник 2"/>
          <p:cNvSpPr/>
          <p:nvPr/>
        </p:nvSpPr>
        <p:spPr>
          <a:xfrm>
            <a:off x="766762" y="728663"/>
            <a:ext cx="10786293" cy="387798"/>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СИНЕРГІЙНИЙ ЕФЕКТ ДВОХ ПОТУЖНИХ ВІТАМІНІВ: С І Р</a:t>
            </a:r>
          </a:p>
        </p:txBody>
      </p:sp>
      <p:sp>
        <p:nvSpPr>
          <p:cNvPr id="4" name="Объект 2"/>
          <p:cNvSpPr txBox="1">
            <a:spLocks/>
          </p:cNvSpPr>
          <p:nvPr/>
        </p:nvSpPr>
        <p:spPr>
          <a:xfrm>
            <a:off x="8757287" y="2187966"/>
            <a:ext cx="2904354" cy="387407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300" dirty="0">
                <a:solidFill>
                  <a:srgbClr val="FFFFFF"/>
                </a:solidFill>
                <a:highlight>
                  <a:srgbClr val="000000">
                    <a:alpha val="0"/>
                  </a:srgbClr>
                </a:highlight>
                <a:latin typeface="GTWalsheimProRegular"/>
              </a:rPr>
              <a:t>У ПАРІ ВОНИ ЗДАТНІ: </a:t>
            </a:r>
          </a:p>
          <a:p>
            <a:pPr marL="0" indent="0">
              <a:lnSpc>
                <a:spcPct val="110000"/>
              </a:lnSpc>
              <a:buNone/>
            </a:pPr>
            <a:r>
              <a:rPr lang="uk" sz="1200" dirty="0">
                <a:solidFill>
                  <a:srgbClr val="FFFFFF"/>
                </a:solidFill>
                <a:highlight>
                  <a:srgbClr val="000000">
                    <a:alpha val="0"/>
                  </a:srgbClr>
                </a:highlight>
                <a:latin typeface="GTWalsheimProRegular"/>
              </a:rPr>
              <a:t>надавати комплексний антиоксидантний захист шкіри</a:t>
            </a:r>
            <a:endParaRPr lang="ru-RU" sz="1200" dirty="0">
              <a:solidFill>
                <a:schemeClr val="bg1"/>
              </a:solidFill>
            </a:endParaRPr>
          </a:p>
          <a:p>
            <a:pPr marL="0" indent="0">
              <a:lnSpc>
                <a:spcPct val="110000"/>
              </a:lnSpc>
              <a:buNone/>
            </a:pPr>
            <a:r>
              <a:rPr lang="uk" sz="1200" dirty="0">
                <a:solidFill>
                  <a:srgbClr val="FFFFFF"/>
                </a:solidFill>
                <a:highlight>
                  <a:srgbClr val="000000">
                    <a:alpha val="0"/>
                  </a:srgbClr>
                </a:highlight>
                <a:latin typeface="GTWalsheimProRegular"/>
              </a:rPr>
              <a:t>знижувати несприятливий вплив сонячних променів на шкіру, сприяти запобіганню окислювального розпаду колагену</a:t>
            </a:r>
          </a:p>
          <a:p>
            <a:pPr marL="0" indent="0">
              <a:lnSpc>
                <a:spcPct val="110000"/>
              </a:lnSpc>
              <a:buNone/>
            </a:pPr>
            <a:endParaRPr lang="uk" sz="1200" dirty="0">
              <a:solidFill>
                <a:srgbClr val="FFFFFF"/>
              </a:solidFill>
              <a:highlight>
                <a:srgbClr val="000000">
                  <a:alpha val="0"/>
                </a:srgbClr>
              </a:highlight>
              <a:latin typeface="GTWalsheimProRegular"/>
            </a:endParaRPr>
          </a:p>
          <a:p>
            <a:pPr marL="0" indent="0">
              <a:lnSpc>
                <a:spcPct val="110000"/>
              </a:lnSpc>
              <a:buNone/>
            </a:pPr>
            <a:r>
              <a:rPr lang="uk" sz="1200" dirty="0">
                <a:solidFill>
                  <a:srgbClr val="FFFFFF"/>
                </a:solidFill>
                <a:highlight>
                  <a:srgbClr val="000000">
                    <a:alpha val="0"/>
                  </a:srgbClr>
                </a:highlight>
                <a:latin typeface="GTWalsheimProRegular"/>
              </a:rPr>
              <a:t>підвищувати концентрацію гіалуронової кислоти, яка збільшує зволоженість </a:t>
            </a:r>
            <a:br>
              <a:rPr lang="uk" sz="1200" dirty="0">
                <a:solidFill>
                  <a:srgbClr val="FFFFFF"/>
                </a:solidFill>
                <a:highlight>
                  <a:srgbClr val="000000">
                    <a:alpha val="0"/>
                  </a:srgbClr>
                </a:highlight>
                <a:latin typeface="GTWalsheimProRegular"/>
              </a:rPr>
            </a:br>
            <a:r>
              <a:rPr lang="uk" sz="1200" dirty="0">
                <a:solidFill>
                  <a:srgbClr val="FFFFFF"/>
                </a:solidFill>
                <a:highlight>
                  <a:srgbClr val="000000">
                    <a:alpha val="0"/>
                  </a:srgbClr>
                </a:highlight>
                <a:latin typeface="GTWalsheimProRegular"/>
              </a:rPr>
              <a:t>та еластичність шкіри</a:t>
            </a:r>
          </a:p>
          <a:p>
            <a:pPr marL="0" indent="0">
              <a:lnSpc>
                <a:spcPct val="110000"/>
              </a:lnSpc>
              <a:buNone/>
            </a:pPr>
            <a:r>
              <a:rPr lang="uk-UA" sz="1200" dirty="0">
                <a:solidFill>
                  <a:srgbClr val="FFFFFF"/>
                </a:solidFill>
                <a:highlight>
                  <a:srgbClr val="000000">
                    <a:alpha val="0"/>
                  </a:srgbClr>
                </a:highlight>
                <a:latin typeface="GTWalsheimProRegular"/>
              </a:rPr>
              <a:t>п</a:t>
            </a:r>
            <a:r>
              <a:rPr lang="uk" sz="1200" dirty="0">
                <a:solidFill>
                  <a:srgbClr val="FFFFFF"/>
                </a:solidFill>
                <a:highlight>
                  <a:srgbClr val="000000">
                    <a:alpha val="0"/>
                  </a:srgbClr>
                </a:highlight>
                <a:latin typeface="GTWalsheimProRegular"/>
              </a:rPr>
              <a:t>ідвищувати концентрацію колагену</a:t>
            </a:r>
            <a:br>
              <a:rPr lang="uk" sz="1200" dirty="0">
                <a:solidFill>
                  <a:srgbClr val="FFFFFF"/>
                </a:solidFill>
                <a:highlight>
                  <a:srgbClr val="000000">
                    <a:alpha val="0"/>
                  </a:srgbClr>
                </a:highlight>
                <a:latin typeface="GTWalsheimProRegular"/>
              </a:rPr>
            </a:br>
            <a:r>
              <a:rPr lang="uk" sz="1200" dirty="0">
                <a:solidFill>
                  <a:srgbClr val="FFFFFF"/>
                </a:solidFill>
                <a:highlight>
                  <a:srgbClr val="000000">
                    <a:alpha val="0"/>
                  </a:srgbClr>
                </a:highlight>
                <a:latin typeface="GTWalsheimProRegular"/>
              </a:rPr>
              <a:t> у верхніх шарах шкіри</a:t>
            </a:r>
          </a:p>
          <a:p>
            <a:pPr marL="0" indent="0">
              <a:lnSpc>
                <a:spcPct val="110000"/>
              </a:lnSpc>
              <a:spcBef>
                <a:spcPts val="1800"/>
              </a:spcBef>
              <a:buNone/>
            </a:pPr>
            <a:r>
              <a:rPr lang="uk" sz="1200" dirty="0">
                <a:solidFill>
                  <a:srgbClr val="FFFFFF"/>
                </a:solidFill>
                <a:highlight>
                  <a:srgbClr val="000000">
                    <a:alpha val="0"/>
                  </a:srgbClr>
                </a:highlight>
                <a:latin typeface="GTWalsheimProRegular"/>
              </a:rPr>
              <a:t>покращувати загальний стан </a:t>
            </a:r>
            <a:br>
              <a:rPr lang="uk" sz="1200" dirty="0">
                <a:solidFill>
                  <a:srgbClr val="FFFFFF"/>
                </a:solidFill>
                <a:highlight>
                  <a:srgbClr val="000000">
                    <a:alpha val="0"/>
                  </a:srgbClr>
                </a:highlight>
                <a:latin typeface="GTWalsheimProRegular"/>
              </a:rPr>
            </a:br>
            <a:r>
              <a:rPr lang="uk" sz="1200" dirty="0">
                <a:solidFill>
                  <a:srgbClr val="FFFFFF"/>
                </a:solidFill>
                <a:highlight>
                  <a:srgbClr val="000000">
                    <a:alpha val="0"/>
                  </a:srgbClr>
                </a:highlight>
                <a:latin typeface="GTWalsheimProRegular"/>
              </a:rPr>
              <a:t>та тон шкіри </a:t>
            </a:r>
          </a:p>
          <a:p>
            <a:pPr marL="0" indent="0">
              <a:lnSpc>
                <a:spcPct val="110000"/>
              </a:lnSpc>
              <a:buNone/>
            </a:pPr>
            <a:endParaRPr lang="ru-RU" sz="1200" dirty="0">
              <a:solidFill>
                <a:schemeClr val="bg1"/>
              </a:solidFill>
            </a:endParaRPr>
          </a:p>
        </p:txBody>
      </p:sp>
      <p:sp>
        <p:nvSpPr>
          <p:cNvPr id="10" name="Объект 2">
            <a:extLst>
              <a:ext uri="{FF2B5EF4-FFF2-40B4-BE49-F238E27FC236}">
                <a16:creationId xmlns:a16="http://schemas.microsoft.com/office/drawing/2014/main" id="{68738568-AC9C-EC43-B4F9-2C10EAAEDC74}"/>
              </a:ext>
            </a:extLst>
          </p:cNvPr>
          <p:cNvSpPr txBox="1">
            <a:spLocks/>
          </p:cNvSpPr>
          <p:nvPr/>
        </p:nvSpPr>
        <p:spPr>
          <a:xfrm>
            <a:off x="1410263" y="2162230"/>
            <a:ext cx="2552137" cy="155656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завдяки йому </a:t>
            </a:r>
            <a:r>
              <a:rPr lang="uk" sz="1400" b="1" dirty="0">
                <a:solidFill>
                  <a:srgbClr val="007191"/>
                </a:solidFill>
                <a:highlight>
                  <a:srgbClr val="000000">
                    <a:alpha val="0"/>
                  </a:srgbClr>
                </a:highlight>
                <a:latin typeface="GTWalsheimProRegular"/>
              </a:rPr>
              <a:t>сповільнюється окислення вітаміну С, </a:t>
            </a:r>
            <a:r>
              <a:rPr lang="uk" sz="1400" dirty="0">
                <a:solidFill>
                  <a:srgbClr val="262626"/>
                </a:solidFill>
                <a:highlight>
                  <a:srgbClr val="000000">
                    <a:alpha val="0"/>
                  </a:srgbClr>
                </a:highlight>
                <a:latin typeface="GTWalsheimProRegular"/>
              </a:rPr>
              <a:t>який міститься </a:t>
            </a:r>
            <a:r>
              <a:rPr lang="uk-UA" sz="1400" dirty="0">
                <a:solidFill>
                  <a:srgbClr val="262626"/>
                </a:solidFill>
                <a:highlight>
                  <a:srgbClr val="000000">
                    <a:alpha val="0"/>
                  </a:srgbClr>
                </a:highlight>
                <a:latin typeface="GTWalsheimProRegular"/>
              </a:rPr>
              <a:t>у</a:t>
            </a:r>
            <a:r>
              <a:rPr lang="uk" sz="1400" dirty="0">
                <a:solidFill>
                  <a:srgbClr val="262626"/>
                </a:solidFill>
                <a:highlight>
                  <a:srgbClr val="000000">
                    <a:alpha val="0"/>
                  </a:srgbClr>
                </a:highlight>
                <a:latin typeface="GTWalsheimProRegular"/>
              </a:rPr>
              <a:t> Artistry Intensive Skincare™ </a:t>
            </a:r>
            <a:r>
              <a:rPr lang="uk-UA" sz="1400" dirty="0">
                <a:solidFill>
                  <a:srgbClr val="262626"/>
                </a:solidFill>
                <a:highlight>
                  <a:srgbClr val="000000">
                    <a:alpha val="0"/>
                  </a:srgbClr>
                </a:highlight>
                <a:latin typeface="GTWalsheimProRegular"/>
              </a:rPr>
              <a:t>Засобі </a:t>
            </a:r>
            <a:r>
              <a:rPr lang="uk" sz="1400" dirty="0">
                <a:solidFill>
                  <a:srgbClr val="262626"/>
                </a:solidFill>
                <a:highlight>
                  <a:srgbClr val="000000">
                    <a:alpha val="0"/>
                  </a:srgbClr>
                </a:highlight>
                <a:latin typeface="GTWalsheimProRegular"/>
              </a:rPr>
              <a:t>з вітаміном С</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та гіалуроново</a:t>
            </a:r>
            <a:r>
              <a:rPr lang="uk-UA" sz="1400" dirty="0">
                <a:solidFill>
                  <a:srgbClr val="262626"/>
                </a:solidFill>
                <a:highlight>
                  <a:srgbClr val="000000">
                    <a:alpha val="0"/>
                  </a:srgbClr>
                </a:highlight>
                <a:latin typeface="GTWalsheimProRegular"/>
              </a:rPr>
              <a:t>ю</a:t>
            </a:r>
            <a:r>
              <a:rPr lang="uk" sz="1400" dirty="0">
                <a:solidFill>
                  <a:srgbClr val="262626"/>
                </a:solidFill>
                <a:highlight>
                  <a:srgbClr val="000000">
                    <a:alpha val="0"/>
                  </a:srgbClr>
                </a:highlight>
                <a:latin typeface="GTWalsheimProRegular"/>
              </a:rPr>
              <a:t> кислотою</a:t>
            </a:r>
          </a:p>
          <a:p>
            <a:pPr marL="0" indent="0">
              <a:lnSpc>
                <a:spcPct val="110000"/>
              </a:lnSpc>
              <a:buNone/>
            </a:pPr>
            <a:endParaRPr lang="ru-RU" sz="1400" dirty="0">
              <a:solidFill>
                <a:schemeClr val="tx1">
                  <a:lumMod val="85000"/>
                  <a:lumOff val="15000"/>
                </a:schemeClr>
              </a:solidFill>
            </a:endParaRPr>
          </a:p>
        </p:txBody>
      </p:sp>
      <p:sp>
        <p:nvSpPr>
          <p:cNvPr id="11" name="Объект 2">
            <a:extLst>
              <a:ext uri="{FF2B5EF4-FFF2-40B4-BE49-F238E27FC236}">
                <a16:creationId xmlns:a16="http://schemas.microsoft.com/office/drawing/2014/main" id="{1691F877-57ED-4D45-B342-87259A7A6138}"/>
              </a:ext>
            </a:extLst>
          </p:cNvPr>
          <p:cNvSpPr txBox="1">
            <a:spLocks/>
          </p:cNvSpPr>
          <p:nvPr/>
        </p:nvSpPr>
        <p:spPr>
          <a:xfrm>
            <a:off x="1410263" y="4093269"/>
            <a:ext cx="3218839" cy="34684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b="1" dirty="0">
                <a:solidFill>
                  <a:srgbClr val="007191"/>
                </a:solidFill>
                <a:highlight>
                  <a:srgbClr val="000000">
                    <a:alpha val="0"/>
                  </a:srgbClr>
                </a:highlight>
                <a:latin typeface="GTWalsheimProRegular"/>
              </a:rPr>
              <a:t>дія вітаміну С</a:t>
            </a:r>
            <a:br>
              <a:rPr lang="uk" sz="1400" b="1" dirty="0">
                <a:solidFill>
                  <a:srgbClr val="007191"/>
                </a:solidFill>
                <a:highlight>
                  <a:srgbClr val="000000">
                    <a:alpha val="0"/>
                  </a:srgbClr>
                </a:highlight>
                <a:latin typeface="GTWalsheimProRegular"/>
              </a:rPr>
            </a:br>
            <a:r>
              <a:rPr lang="uk" sz="1400" b="1" dirty="0">
                <a:solidFill>
                  <a:srgbClr val="007191"/>
                </a:solidFill>
                <a:highlight>
                  <a:srgbClr val="000000">
                    <a:alpha val="0"/>
                  </a:srgbClr>
                </a:highlight>
                <a:latin typeface="GTWalsheimProRegular"/>
              </a:rPr>
              <a:t>подовжується</a:t>
            </a:r>
          </a:p>
          <a:p>
            <a:pPr marL="0" indent="0">
              <a:lnSpc>
                <a:spcPct val="110000"/>
              </a:lnSpc>
              <a:buNone/>
            </a:pPr>
            <a:endParaRPr lang="ru-RU" sz="1400" b="1" dirty="0">
              <a:solidFill>
                <a:srgbClr val="007191"/>
              </a:solidFill>
            </a:endParaRPr>
          </a:p>
        </p:txBody>
      </p:sp>
      <p:sp>
        <p:nvSpPr>
          <p:cNvPr id="12" name="Объект 2">
            <a:extLst>
              <a:ext uri="{FF2B5EF4-FFF2-40B4-BE49-F238E27FC236}">
                <a16:creationId xmlns:a16="http://schemas.microsoft.com/office/drawing/2014/main" id="{E09598BB-B533-A646-B805-21C052858CBB}"/>
              </a:ext>
            </a:extLst>
          </p:cNvPr>
          <p:cNvSpPr txBox="1">
            <a:spLocks/>
          </p:cNvSpPr>
          <p:nvPr/>
        </p:nvSpPr>
        <p:spPr>
          <a:xfrm>
            <a:off x="1410263" y="4834248"/>
            <a:ext cx="3218839" cy="34684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клітини </a:t>
            </a:r>
            <a:r>
              <a:rPr lang="uk" sz="1400" b="1" dirty="0">
                <a:solidFill>
                  <a:srgbClr val="007191"/>
                </a:solidFill>
                <a:highlight>
                  <a:srgbClr val="000000">
                    <a:alpha val="0"/>
                  </a:srgbClr>
                </a:highlight>
                <a:latin typeface="GTWalsheimProRegular"/>
              </a:rPr>
              <a:t>краще</a:t>
            </a:r>
            <a:br>
              <a:rPr lang="uk" sz="1400" b="1" dirty="0">
                <a:solidFill>
                  <a:srgbClr val="007191"/>
                </a:solidFill>
                <a:highlight>
                  <a:srgbClr val="000000">
                    <a:alpha val="0"/>
                  </a:srgbClr>
                </a:highlight>
                <a:latin typeface="GTWalsheimProRegular"/>
              </a:rPr>
            </a:br>
            <a:r>
              <a:rPr lang="uk" sz="1400" b="1" dirty="0">
                <a:solidFill>
                  <a:srgbClr val="007191"/>
                </a:solidFill>
                <a:highlight>
                  <a:srgbClr val="000000">
                    <a:alpha val="0"/>
                  </a:srgbClr>
                </a:highlight>
                <a:latin typeface="GTWalsheimProRegular"/>
              </a:rPr>
              <a:t>засвоюють </a:t>
            </a:r>
            <a:r>
              <a:rPr lang="uk" sz="1400" dirty="0">
                <a:solidFill>
                  <a:srgbClr val="262626"/>
                </a:solidFill>
                <a:highlight>
                  <a:srgbClr val="000000">
                    <a:alpha val="0"/>
                  </a:srgbClr>
                </a:highlight>
                <a:latin typeface="GTWalsheimProRegular"/>
              </a:rPr>
              <a:t>вітамін С</a:t>
            </a:r>
          </a:p>
          <a:p>
            <a:pPr marL="0" indent="0">
              <a:lnSpc>
                <a:spcPct val="110000"/>
              </a:lnSpc>
              <a:buNone/>
            </a:pPr>
            <a:endParaRPr lang="ru-RU" sz="1400" dirty="0">
              <a:solidFill>
                <a:schemeClr val="tx1">
                  <a:lumMod val="85000"/>
                  <a:lumOff val="15000"/>
                </a:schemeClr>
              </a:solidFill>
            </a:endParaRPr>
          </a:p>
        </p:txBody>
      </p:sp>
      <p:sp>
        <p:nvSpPr>
          <p:cNvPr id="5" name="Овал 4">
            <a:extLst>
              <a:ext uri="{FF2B5EF4-FFF2-40B4-BE49-F238E27FC236}">
                <a16:creationId xmlns:a16="http://schemas.microsoft.com/office/drawing/2014/main" id="{6C6102BA-BF32-894F-87FF-69AB9D5E5D46}"/>
              </a:ext>
            </a:extLst>
          </p:cNvPr>
          <p:cNvSpPr/>
          <p:nvPr/>
        </p:nvSpPr>
        <p:spPr>
          <a:xfrm>
            <a:off x="638944" y="1340307"/>
            <a:ext cx="582818" cy="582818"/>
          </a:xfrm>
          <a:prstGeom prst="ellipse">
            <a:avLst/>
          </a:prstGeom>
          <a:solidFill>
            <a:srgbClr val="007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a:extLst>
              <a:ext uri="{FF2B5EF4-FFF2-40B4-BE49-F238E27FC236}">
                <a16:creationId xmlns:a16="http://schemas.microsoft.com/office/drawing/2014/main" id="{69512427-30D2-EC4C-90DF-57CEC9235F73}"/>
              </a:ext>
            </a:extLst>
          </p:cNvPr>
          <p:cNvSpPr/>
          <p:nvPr/>
        </p:nvSpPr>
        <p:spPr>
          <a:xfrm>
            <a:off x="638944" y="2136720"/>
            <a:ext cx="582818" cy="582818"/>
          </a:xfrm>
          <a:prstGeom prst="ellipse">
            <a:avLst/>
          </a:prstGeom>
          <a:solidFill>
            <a:srgbClr val="007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a:extLst>
              <a:ext uri="{FF2B5EF4-FFF2-40B4-BE49-F238E27FC236}">
                <a16:creationId xmlns:a16="http://schemas.microsoft.com/office/drawing/2014/main" id="{26CD6A43-BEBC-F140-A8FD-730E1196460C}"/>
              </a:ext>
            </a:extLst>
          </p:cNvPr>
          <p:cNvSpPr/>
          <p:nvPr/>
        </p:nvSpPr>
        <p:spPr>
          <a:xfrm>
            <a:off x="638944" y="4014682"/>
            <a:ext cx="582818" cy="582818"/>
          </a:xfrm>
          <a:prstGeom prst="ellipse">
            <a:avLst/>
          </a:prstGeom>
          <a:solidFill>
            <a:srgbClr val="007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a:extLst>
              <a:ext uri="{FF2B5EF4-FFF2-40B4-BE49-F238E27FC236}">
                <a16:creationId xmlns:a16="http://schemas.microsoft.com/office/drawing/2014/main" id="{C55B640F-65D8-614B-98F0-2A21C1B59F1C}"/>
              </a:ext>
            </a:extLst>
          </p:cNvPr>
          <p:cNvSpPr/>
          <p:nvPr/>
        </p:nvSpPr>
        <p:spPr>
          <a:xfrm>
            <a:off x="638944" y="4803813"/>
            <a:ext cx="582818" cy="582818"/>
          </a:xfrm>
          <a:prstGeom prst="ellipse">
            <a:avLst/>
          </a:prstGeom>
          <a:solidFill>
            <a:srgbClr val="007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Прямая со стрелкой 8">
            <a:extLst>
              <a:ext uri="{FF2B5EF4-FFF2-40B4-BE49-F238E27FC236}">
                <a16:creationId xmlns:a16="http://schemas.microsoft.com/office/drawing/2014/main" id="{B6FD1890-2F16-B743-9487-CE3BA52EB3EC}"/>
              </a:ext>
            </a:extLst>
          </p:cNvPr>
          <p:cNvCxnSpPr>
            <a:cxnSpLocks/>
            <a:endCxn id="16" idx="0"/>
          </p:cNvCxnSpPr>
          <p:nvPr/>
        </p:nvCxnSpPr>
        <p:spPr>
          <a:xfrm>
            <a:off x="930353" y="1923125"/>
            <a:ext cx="0" cy="213595"/>
          </a:xfrm>
          <a:prstGeom prst="straightConnector1">
            <a:avLst/>
          </a:prstGeom>
          <a:ln w="19050">
            <a:solidFill>
              <a:srgbClr val="00719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a:extLst>
              <a:ext uri="{FF2B5EF4-FFF2-40B4-BE49-F238E27FC236}">
                <a16:creationId xmlns:a16="http://schemas.microsoft.com/office/drawing/2014/main" id="{74550177-1A7B-B742-9C55-786EBFE53C64}"/>
              </a:ext>
            </a:extLst>
          </p:cNvPr>
          <p:cNvCxnSpPr>
            <a:cxnSpLocks/>
          </p:cNvCxnSpPr>
          <p:nvPr/>
        </p:nvCxnSpPr>
        <p:spPr>
          <a:xfrm>
            <a:off x="930353" y="2723225"/>
            <a:ext cx="0" cy="1291457"/>
          </a:xfrm>
          <a:prstGeom prst="straightConnector1">
            <a:avLst/>
          </a:prstGeom>
          <a:ln w="19050">
            <a:solidFill>
              <a:srgbClr val="00719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a:extLst>
              <a:ext uri="{FF2B5EF4-FFF2-40B4-BE49-F238E27FC236}">
                <a16:creationId xmlns:a16="http://schemas.microsoft.com/office/drawing/2014/main" id="{0F07DEAA-64B4-8C41-A586-BE66D0542B61}"/>
              </a:ext>
            </a:extLst>
          </p:cNvPr>
          <p:cNvCxnSpPr>
            <a:cxnSpLocks/>
            <a:stCxn id="17" idx="4"/>
            <a:endCxn id="18" idx="0"/>
          </p:cNvCxnSpPr>
          <p:nvPr/>
        </p:nvCxnSpPr>
        <p:spPr>
          <a:xfrm>
            <a:off x="930353" y="4597500"/>
            <a:ext cx="0" cy="206313"/>
          </a:xfrm>
          <a:prstGeom prst="straightConnector1">
            <a:avLst/>
          </a:prstGeom>
          <a:ln w="19050">
            <a:solidFill>
              <a:srgbClr val="00719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CB07A38-055B-9840-B2AF-9F53D9D605F3}"/>
              </a:ext>
            </a:extLst>
          </p:cNvPr>
          <p:cNvSpPr txBox="1"/>
          <p:nvPr/>
        </p:nvSpPr>
        <p:spPr>
          <a:xfrm>
            <a:off x="742219" y="1357944"/>
            <a:ext cx="386552" cy="523220"/>
          </a:xfrm>
          <a:prstGeom prst="rect">
            <a:avLst/>
          </a:prstGeom>
          <a:noFill/>
        </p:spPr>
        <p:txBody>
          <a:bodyPr wrap="square">
            <a:spAutoFit/>
          </a:bodyPr>
          <a:lstStyle/>
          <a:p>
            <a:r>
              <a:rPr lang="ru-RU" sz="2800" dirty="0">
                <a:solidFill>
                  <a:schemeClr val="bg1"/>
                </a:solidFill>
                <a:latin typeface="GTWalsheimProRegular" panose="00000500000000000000" pitchFamily="2" charset="-52"/>
              </a:rPr>
              <a:t>Р</a:t>
            </a:r>
          </a:p>
        </p:txBody>
      </p:sp>
      <p:pic>
        <p:nvPicPr>
          <p:cNvPr id="29" name="Рисунок 28">
            <a:extLst>
              <a:ext uri="{FF2B5EF4-FFF2-40B4-BE49-F238E27FC236}">
                <a16:creationId xmlns:a16="http://schemas.microsoft.com/office/drawing/2014/main" id="{9C050ACD-EBD2-DA46-ADFE-60EC804AE6F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5061" y="2200966"/>
            <a:ext cx="414403" cy="414403"/>
          </a:xfrm>
          <a:prstGeom prst="rect">
            <a:avLst/>
          </a:prstGeom>
        </p:spPr>
      </p:pic>
      <p:pic>
        <p:nvPicPr>
          <p:cNvPr id="33" name="Рисунок 32">
            <a:extLst>
              <a:ext uri="{FF2B5EF4-FFF2-40B4-BE49-F238E27FC236}">
                <a16:creationId xmlns:a16="http://schemas.microsoft.com/office/drawing/2014/main" id="{7434C669-2395-9144-A851-03CE32828E7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7065" y="4104954"/>
            <a:ext cx="391701" cy="391701"/>
          </a:xfrm>
          <a:prstGeom prst="rect">
            <a:avLst/>
          </a:prstGeom>
        </p:spPr>
      </p:pic>
      <p:pic>
        <p:nvPicPr>
          <p:cNvPr id="37" name="Рисунок 36">
            <a:extLst>
              <a:ext uri="{FF2B5EF4-FFF2-40B4-BE49-F238E27FC236}">
                <a16:creationId xmlns:a16="http://schemas.microsoft.com/office/drawing/2014/main" id="{AE46C40A-D515-774F-A8DD-571A8A94DFA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28273" y="4893142"/>
            <a:ext cx="404205" cy="404205"/>
          </a:xfrm>
          <a:prstGeom prst="rect">
            <a:avLst/>
          </a:prstGeom>
        </p:spPr>
      </p:pic>
      <p:grpSp>
        <p:nvGrpSpPr>
          <p:cNvPr id="21" name="Группа 20"/>
          <p:cNvGrpSpPr/>
          <p:nvPr/>
        </p:nvGrpSpPr>
        <p:grpSpPr>
          <a:xfrm>
            <a:off x="7837493" y="2322134"/>
            <a:ext cx="622289" cy="622289"/>
            <a:chOff x="7769301" y="2311871"/>
            <a:chExt cx="758674" cy="758674"/>
          </a:xfrm>
        </p:grpSpPr>
        <p:pic>
          <p:nvPicPr>
            <p:cNvPr id="15" name="Рисунок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886953" y="2428129"/>
              <a:ext cx="532410" cy="484239"/>
            </a:xfrm>
            <a:prstGeom prst="rect">
              <a:avLst/>
            </a:prstGeom>
          </p:spPr>
        </p:pic>
        <p:sp>
          <p:nvSpPr>
            <p:cNvPr id="19" name="Овал 18"/>
            <p:cNvSpPr/>
            <p:nvPr/>
          </p:nvSpPr>
          <p:spPr>
            <a:xfrm>
              <a:off x="7769301" y="2311871"/>
              <a:ext cx="758674" cy="75867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4" name="Группа 23"/>
          <p:cNvGrpSpPr/>
          <p:nvPr/>
        </p:nvGrpSpPr>
        <p:grpSpPr>
          <a:xfrm>
            <a:off x="7837493" y="3039782"/>
            <a:ext cx="622289" cy="622289"/>
            <a:chOff x="7769301" y="3128034"/>
            <a:chExt cx="758674" cy="758674"/>
          </a:xfrm>
        </p:grpSpPr>
        <p:pic>
          <p:nvPicPr>
            <p:cNvPr id="14" name="Рисунок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900788" y="3266779"/>
              <a:ext cx="511628" cy="514212"/>
            </a:xfrm>
            <a:prstGeom prst="rect">
              <a:avLst/>
            </a:prstGeom>
          </p:spPr>
        </p:pic>
        <p:sp>
          <p:nvSpPr>
            <p:cNvPr id="27" name="Овал 26"/>
            <p:cNvSpPr/>
            <p:nvPr/>
          </p:nvSpPr>
          <p:spPr>
            <a:xfrm>
              <a:off x="7769301" y="3128034"/>
              <a:ext cx="758674" cy="75867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5" name="Группа 24"/>
          <p:cNvGrpSpPr/>
          <p:nvPr/>
        </p:nvGrpSpPr>
        <p:grpSpPr>
          <a:xfrm>
            <a:off x="7844025" y="4052959"/>
            <a:ext cx="622289" cy="622289"/>
            <a:chOff x="7769301" y="4381463"/>
            <a:chExt cx="758674" cy="758674"/>
          </a:xfrm>
        </p:grpSpPr>
        <p:pic>
          <p:nvPicPr>
            <p:cNvPr id="13" name="Рисунок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932738" y="4515932"/>
              <a:ext cx="458852" cy="489736"/>
            </a:xfrm>
            <a:prstGeom prst="rect">
              <a:avLst/>
            </a:prstGeom>
          </p:spPr>
        </p:pic>
        <p:sp>
          <p:nvSpPr>
            <p:cNvPr id="30" name="Овал 29"/>
            <p:cNvSpPr/>
            <p:nvPr/>
          </p:nvSpPr>
          <p:spPr>
            <a:xfrm>
              <a:off x="7769301" y="4381463"/>
              <a:ext cx="758674" cy="75867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8" name="Группа 27"/>
          <p:cNvGrpSpPr/>
          <p:nvPr/>
        </p:nvGrpSpPr>
        <p:grpSpPr>
          <a:xfrm>
            <a:off x="7838472" y="5507421"/>
            <a:ext cx="628821" cy="628821"/>
            <a:chOff x="7769301" y="5383797"/>
            <a:chExt cx="758674" cy="758674"/>
          </a:xfrm>
        </p:grpSpPr>
        <p:pic>
          <p:nvPicPr>
            <p:cNvPr id="6" name="Рисунок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896319" y="5481638"/>
              <a:ext cx="504637" cy="512207"/>
            </a:xfrm>
            <a:prstGeom prst="rect">
              <a:avLst/>
            </a:prstGeom>
          </p:spPr>
        </p:pic>
        <p:sp>
          <p:nvSpPr>
            <p:cNvPr id="32" name="Овал 31"/>
            <p:cNvSpPr/>
            <p:nvPr/>
          </p:nvSpPr>
          <p:spPr>
            <a:xfrm>
              <a:off x="7769301" y="5383797"/>
              <a:ext cx="758674" cy="758674"/>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34" name="Овал 33"/>
          <p:cNvSpPr/>
          <p:nvPr/>
        </p:nvSpPr>
        <p:spPr>
          <a:xfrm>
            <a:off x="7830961" y="4852817"/>
            <a:ext cx="628821" cy="628821"/>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1" name="Рисунок 30"/>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43750" y="4954069"/>
            <a:ext cx="430165" cy="430165"/>
          </a:xfrm>
          <a:prstGeom prst="rect">
            <a:avLst/>
          </a:prstGeom>
        </p:spPr>
      </p:pic>
    </p:spTree>
    <p:extLst>
      <p:ext uri="{BB962C8B-B14F-4D97-AF65-F5344CB8AC3E}">
        <p14:creationId xmlns:p14="http://schemas.microsoft.com/office/powerpoint/2010/main" val="1674594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2"/>
          <p:cNvSpPr txBox="1">
            <a:spLocks/>
          </p:cNvSpPr>
          <p:nvPr/>
        </p:nvSpPr>
        <p:spPr>
          <a:xfrm>
            <a:off x="8270081" y="1850188"/>
            <a:ext cx="3494881" cy="52909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Відкрийте блістер із капсулою. Додайте</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3–4 краплі сироватки* у блістер</a:t>
            </a:r>
          </a:p>
          <a:p>
            <a:pPr marL="0" indent="0">
              <a:lnSpc>
                <a:spcPct val="110000"/>
              </a:lnSpc>
              <a:buNone/>
            </a:pPr>
            <a:endParaRPr lang="ru-RU" sz="1400" dirty="0">
              <a:solidFill>
                <a:schemeClr val="tx1">
                  <a:lumMod val="85000"/>
                  <a:lumOff val="15000"/>
                </a:schemeClr>
              </a:solidFill>
            </a:endParaRPr>
          </a:p>
        </p:txBody>
      </p:sp>
      <p:sp>
        <p:nvSpPr>
          <p:cNvPr id="3" name="Прямоугольник 2"/>
          <p:cNvSpPr/>
          <p:nvPr/>
        </p:nvSpPr>
        <p:spPr>
          <a:xfrm>
            <a:off x="6592730" y="720144"/>
            <a:ext cx="4300537" cy="387798"/>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ПРАВИЛА ЗАСТОСУВАННЯ</a:t>
            </a:r>
          </a:p>
        </p:txBody>
      </p:sp>
      <p:sp>
        <p:nvSpPr>
          <p:cNvPr id="4" name="Объект 2"/>
          <p:cNvSpPr txBox="1">
            <a:spLocks/>
          </p:cNvSpPr>
          <p:nvPr/>
        </p:nvSpPr>
        <p:spPr>
          <a:xfrm>
            <a:off x="8272462" y="3284974"/>
            <a:ext cx="3492500" cy="34109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Зачекайте, доки капсула розчиниться</a:t>
            </a:r>
          </a:p>
          <a:p>
            <a:pPr marL="0" indent="0">
              <a:lnSpc>
                <a:spcPct val="110000"/>
              </a:lnSpc>
              <a:buNone/>
            </a:pPr>
            <a:endParaRPr lang="ru-RU" sz="1400" dirty="0">
              <a:solidFill>
                <a:schemeClr val="tx1">
                  <a:lumMod val="85000"/>
                  <a:lumOff val="15000"/>
                </a:schemeClr>
              </a:solidFill>
            </a:endParaRPr>
          </a:p>
        </p:txBody>
      </p:sp>
      <p:sp>
        <p:nvSpPr>
          <p:cNvPr id="5" name="Объект 2"/>
          <p:cNvSpPr txBox="1">
            <a:spLocks/>
          </p:cNvSpPr>
          <p:nvPr/>
        </p:nvSpPr>
        <p:spPr>
          <a:xfrm>
            <a:off x="8272462" y="4514460"/>
            <a:ext cx="3213100" cy="31960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Перемішайте отриманий склад</a:t>
            </a:r>
          </a:p>
          <a:p>
            <a:pPr marL="0" indent="0">
              <a:lnSpc>
                <a:spcPct val="110000"/>
              </a:lnSpc>
              <a:buNone/>
            </a:pPr>
            <a:endParaRPr lang="ru-RU" sz="1400" dirty="0">
              <a:solidFill>
                <a:schemeClr val="tx1">
                  <a:lumMod val="85000"/>
                  <a:lumOff val="15000"/>
                </a:schemeClr>
              </a:solidFill>
            </a:endParaRPr>
          </a:p>
        </p:txBody>
      </p:sp>
      <p:sp>
        <p:nvSpPr>
          <p:cNvPr id="6" name="Объект 2"/>
          <p:cNvSpPr txBox="1">
            <a:spLocks/>
          </p:cNvSpPr>
          <p:nvPr/>
        </p:nvSpPr>
        <p:spPr>
          <a:xfrm>
            <a:off x="8272462" y="5579029"/>
            <a:ext cx="3492500" cy="50772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Нанесіть засіб по масажним лініям на обличчя та шию</a:t>
            </a:r>
          </a:p>
          <a:p>
            <a:pPr marL="0" indent="0">
              <a:lnSpc>
                <a:spcPct val="110000"/>
              </a:lnSpc>
              <a:buNone/>
            </a:pPr>
            <a:endParaRPr lang="ru-RU" sz="1400" dirty="0">
              <a:solidFill>
                <a:schemeClr val="tx1">
                  <a:lumMod val="85000"/>
                  <a:lumOff val="15000"/>
                </a:schemeClr>
              </a:solidFill>
            </a:endParaRPr>
          </a:p>
        </p:txBody>
      </p:sp>
      <p:sp>
        <p:nvSpPr>
          <p:cNvPr id="9" name="Скругленный прямоугольник 8"/>
          <p:cNvSpPr/>
          <p:nvPr/>
        </p:nvSpPr>
        <p:spPr>
          <a:xfrm>
            <a:off x="8272462" y="1303517"/>
            <a:ext cx="943457" cy="411162"/>
          </a:xfrm>
          <a:prstGeom prst="roundRect">
            <a:avLst>
              <a:gd name="adj" fmla="val 18218"/>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3" name="Рисунок 2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5981700" cy="6863505"/>
          </a:xfrm>
          <a:prstGeom prst="rect">
            <a:avLst/>
          </a:prstGeom>
        </p:spPr>
      </p:pic>
      <p:sp>
        <p:nvSpPr>
          <p:cNvPr id="25" name="Объект 2"/>
          <p:cNvSpPr txBox="1">
            <a:spLocks/>
          </p:cNvSpPr>
          <p:nvPr/>
        </p:nvSpPr>
        <p:spPr>
          <a:xfrm>
            <a:off x="8270080" y="1417012"/>
            <a:ext cx="945839" cy="16775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None/>
            </a:pPr>
            <a:r>
              <a:rPr lang="uk" sz="1400" b="1" dirty="0">
                <a:solidFill>
                  <a:srgbClr val="FFFFFF"/>
                </a:solidFill>
                <a:highlight>
                  <a:srgbClr val="000000">
                    <a:alpha val="0"/>
                  </a:srgbClr>
                </a:highlight>
                <a:latin typeface="GTWalsheimProRegular"/>
              </a:rPr>
              <a:t>КРОК 1</a:t>
            </a:r>
          </a:p>
          <a:p>
            <a:pPr marL="0" indent="0" algn="ctr">
              <a:lnSpc>
                <a:spcPct val="110000"/>
              </a:lnSpc>
              <a:buNone/>
            </a:pPr>
            <a:endParaRPr lang="ru-RU" sz="1400" b="1" dirty="0">
              <a:solidFill>
                <a:schemeClr val="bg1"/>
              </a:solidFill>
            </a:endParaRPr>
          </a:p>
        </p:txBody>
      </p:sp>
      <p:sp>
        <p:nvSpPr>
          <p:cNvPr id="26" name="Скругленный прямоугольник 25"/>
          <p:cNvSpPr/>
          <p:nvPr/>
        </p:nvSpPr>
        <p:spPr>
          <a:xfrm>
            <a:off x="8272462" y="2738186"/>
            <a:ext cx="943457" cy="411162"/>
          </a:xfrm>
          <a:prstGeom prst="roundRect">
            <a:avLst>
              <a:gd name="adj" fmla="val 18218"/>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кругленный прямоугольник 27"/>
          <p:cNvSpPr/>
          <p:nvPr/>
        </p:nvSpPr>
        <p:spPr>
          <a:xfrm>
            <a:off x="8272462" y="3985803"/>
            <a:ext cx="943457" cy="411162"/>
          </a:xfrm>
          <a:prstGeom prst="roundRect">
            <a:avLst>
              <a:gd name="adj" fmla="val 18218"/>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Скругленный прямоугольник 29"/>
          <p:cNvSpPr/>
          <p:nvPr/>
        </p:nvSpPr>
        <p:spPr>
          <a:xfrm>
            <a:off x="8272462" y="5073990"/>
            <a:ext cx="943457" cy="411162"/>
          </a:xfrm>
          <a:prstGeom prst="roundRect">
            <a:avLst>
              <a:gd name="adj" fmla="val 18218"/>
            </a:avLst>
          </a:pr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2" name="Рисунок 3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95588" y="4948190"/>
            <a:ext cx="1074438" cy="1073923"/>
          </a:xfrm>
          <a:prstGeom prst="rect">
            <a:avLst/>
          </a:prstGeom>
        </p:spPr>
      </p:pic>
      <p:pic>
        <p:nvPicPr>
          <p:cNvPr id="33" name="Рисунок 3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92284" y="1228215"/>
            <a:ext cx="1072793" cy="1072793"/>
          </a:xfrm>
          <a:prstGeom prst="rect">
            <a:avLst/>
          </a:prstGeom>
        </p:spPr>
      </p:pic>
      <p:pic>
        <p:nvPicPr>
          <p:cNvPr id="34" name="Рисунок 3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36251" y="2440661"/>
            <a:ext cx="1093448" cy="1093448"/>
          </a:xfrm>
          <a:prstGeom prst="rect">
            <a:avLst/>
          </a:prstGeom>
        </p:spPr>
      </p:pic>
      <p:pic>
        <p:nvPicPr>
          <p:cNvPr id="35" name="Рисунок 3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51188" y="3673763"/>
            <a:ext cx="1165261" cy="1165261"/>
          </a:xfrm>
          <a:prstGeom prst="rect">
            <a:avLst/>
          </a:prstGeom>
        </p:spPr>
      </p:pic>
      <p:cxnSp>
        <p:nvCxnSpPr>
          <p:cNvPr id="36" name="Прямая со стрелкой 35"/>
          <p:cNvCxnSpPr/>
          <p:nvPr/>
        </p:nvCxnSpPr>
        <p:spPr>
          <a:xfrm>
            <a:off x="7094487" y="2318500"/>
            <a:ext cx="0" cy="242670"/>
          </a:xfrm>
          <a:prstGeom prst="straightConnector1">
            <a:avLst/>
          </a:prstGeom>
          <a:ln w="12700" cap="rnd">
            <a:solidFill>
              <a:srgbClr val="D6ECEB"/>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7094487" y="3534109"/>
            <a:ext cx="0" cy="277793"/>
          </a:xfrm>
          <a:prstGeom prst="straightConnector1">
            <a:avLst/>
          </a:prstGeom>
          <a:ln w="12700" cap="rnd">
            <a:solidFill>
              <a:srgbClr val="D6ECEB"/>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a:off x="7119888" y="4752264"/>
            <a:ext cx="0" cy="242670"/>
          </a:xfrm>
          <a:prstGeom prst="straightConnector1">
            <a:avLst/>
          </a:prstGeom>
          <a:ln w="12700" cap="rnd">
            <a:solidFill>
              <a:srgbClr val="D6ECEB"/>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sp>
        <p:nvSpPr>
          <p:cNvPr id="44" name="Прямоугольник 43"/>
          <p:cNvSpPr/>
          <p:nvPr/>
        </p:nvSpPr>
        <p:spPr>
          <a:xfrm>
            <a:off x="6536251" y="6253105"/>
            <a:ext cx="5083333" cy="338554"/>
          </a:xfrm>
          <a:prstGeom prst="rect">
            <a:avLst/>
          </a:prstGeom>
        </p:spPr>
        <p:txBody>
          <a:bodyPr wrap="square" lIns="0" tIns="0" rIns="0" bIns="0">
            <a:spAutoFit/>
          </a:bodyPr>
          <a:lstStyle/>
          <a:p>
            <a:r>
              <a:rPr lang="uk" sz="1100" dirty="0">
                <a:solidFill>
                  <a:srgbClr val="007191"/>
                </a:solidFill>
                <a:highlight>
                  <a:srgbClr val="000000">
                    <a:alpha val="0"/>
                  </a:srgbClr>
                </a:highlight>
                <a:latin typeface="GTWalsheimProRegular"/>
              </a:rPr>
              <a:t>ЗАСІБ ПРИЗНАЧЕНИЙ ВИКЛЮЧНО ДЛЯ ЗОВНІШНЬОГО ЗАСТОСУВАННЯ!</a:t>
            </a:r>
          </a:p>
          <a:p>
            <a:endParaRPr lang="ru-RU" sz="1100" dirty="0">
              <a:solidFill>
                <a:srgbClr val="007191"/>
              </a:solidFill>
              <a:latin typeface="GTWalsheimProRegular" panose="00000500000000000000" pitchFamily="50" charset="-52"/>
            </a:endParaRPr>
          </a:p>
        </p:txBody>
      </p:sp>
      <p:sp>
        <p:nvSpPr>
          <p:cNvPr id="37" name="Объект 2"/>
          <p:cNvSpPr txBox="1">
            <a:spLocks/>
          </p:cNvSpPr>
          <p:nvPr/>
        </p:nvSpPr>
        <p:spPr>
          <a:xfrm>
            <a:off x="6494687" y="6443927"/>
            <a:ext cx="5083332" cy="26280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 sz="1050" dirty="0">
                <a:solidFill>
                  <a:srgbClr val="007191"/>
                </a:solidFill>
                <a:highlight>
                  <a:srgbClr val="000000">
                    <a:alpha val="0"/>
                  </a:srgbClr>
                </a:highlight>
                <a:latin typeface="GTWalsheimProRegular"/>
              </a:rPr>
              <a:t>*ЗАСІБ ПОЄДНУЄТЬСЯ ЗІ ВСІМА СИРОВАТКАМИ ARTISTRY™</a:t>
            </a:r>
            <a:endParaRPr lang="ru-RU" sz="1100" dirty="0">
              <a:solidFill>
                <a:srgbClr val="007191"/>
              </a:solidFill>
            </a:endParaRPr>
          </a:p>
          <a:p>
            <a:pPr marL="0" indent="0">
              <a:buNone/>
            </a:pPr>
            <a:endParaRPr lang="ru-RU" sz="1050" b="0" dirty="0">
              <a:solidFill>
                <a:srgbClr val="007191"/>
              </a:solidFill>
              <a:effectLst/>
            </a:endParaRPr>
          </a:p>
        </p:txBody>
      </p:sp>
      <p:sp>
        <p:nvSpPr>
          <p:cNvPr id="38" name="Объект 2"/>
          <p:cNvSpPr txBox="1"/>
          <p:nvPr/>
        </p:nvSpPr>
        <p:spPr>
          <a:xfrm>
            <a:off x="8270080" y="2851681"/>
            <a:ext cx="945839" cy="16775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10000"/>
              </a:lnSpc>
              <a:buNone/>
            </a:pPr>
            <a:r>
              <a:rPr lang="uk" sz="1400" b="1" i="0" u="none" strike="noStrike" dirty="0">
                <a:solidFill>
                  <a:srgbClr val="FFFFFF"/>
                </a:solidFill>
                <a:highlight>
                  <a:srgbClr val="000000">
                    <a:alpha val="0"/>
                  </a:srgbClr>
                </a:highlight>
                <a:latin typeface="GTWalsheimProRegular"/>
              </a:rPr>
              <a:t>КРОК 2</a:t>
            </a:r>
          </a:p>
        </p:txBody>
      </p:sp>
      <p:sp>
        <p:nvSpPr>
          <p:cNvPr id="39" name="Объект 2"/>
          <p:cNvSpPr txBox="1"/>
          <p:nvPr/>
        </p:nvSpPr>
        <p:spPr>
          <a:xfrm>
            <a:off x="8270078" y="4062041"/>
            <a:ext cx="945839" cy="16775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10000"/>
              </a:lnSpc>
              <a:buNone/>
            </a:pPr>
            <a:r>
              <a:rPr lang="uk" sz="1400" b="1" i="0" u="none" strike="noStrike" dirty="0">
                <a:solidFill>
                  <a:srgbClr val="FFFFFF"/>
                </a:solidFill>
                <a:highlight>
                  <a:srgbClr val="000000">
                    <a:alpha val="0"/>
                  </a:srgbClr>
                </a:highlight>
                <a:latin typeface="GTWalsheimProRegular"/>
              </a:rPr>
              <a:t>КРОК 3</a:t>
            </a:r>
          </a:p>
        </p:txBody>
      </p:sp>
      <p:sp>
        <p:nvSpPr>
          <p:cNvPr id="41" name="Объект 2"/>
          <p:cNvSpPr txBox="1"/>
          <p:nvPr/>
        </p:nvSpPr>
        <p:spPr>
          <a:xfrm>
            <a:off x="8270080" y="5187485"/>
            <a:ext cx="945839" cy="16775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0">
              <a:lnSpc>
                <a:spcPct val="110000"/>
              </a:lnSpc>
              <a:buNone/>
            </a:pPr>
            <a:r>
              <a:rPr lang="uk" sz="1400" b="1" i="0" u="none" strike="noStrike" dirty="0">
                <a:solidFill>
                  <a:srgbClr val="FFFFFF"/>
                </a:solidFill>
                <a:highlight>
                  <a:srgbClr val="000000">
                    <a:alpha val="0"/>
                  </a:srgbClr>
                </a:highlight>
                <a:latin typeface="GTWalsheimProRegular"/>
              </a:rPr>
              <a:t>КРОК 4</a:t>
            </a:r>
          </a:p>
        </p:txBody>
      </p:sp>
    </p:spTree>
    <p:extLst>
      <p:ext uri="{BB962C8B-B14F-4D97-AF65-F5344CB8AC3E}">
        <p14:creationId xmlns:p14="http://schemas.microsoft.com/office/powerpoint/2010/main" val="39834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258528" y="0"/>
            <a:ext cx="3922360" cy="2777182"/>
          </a:xfrm>
          <a:prstGeom prst="rect">
            <a:avLst/>
          </a:prstGeom>
        </p:spPr>
      </p:pic>
      <p:sp>
        <p:nvSpPr>
          <p:cNvPr id="2" name="Объект 2"/>
          <p:cNvSpPr txBox="1">
            <a:spLocks/>
          </p:cNvSpPr>
          <p:nvPr/>
        </p:nvSpPr>
        <p:spPr>
          <a:xfrm>
            <a:off x="731838" y="1332687"/>
            <a:ext cx="7640981" cy="45968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Концентрат для обличчя з колагеном у капсулах </a:t>
            </a:r>
            <a:r>
              <a:rPr lang="uk-UA" sz="1400" dirty="0">
                <a:solidFill>
                  <a:srgbClr val="262626"/>
                </a:solidFill>
                <a:highlight>
                  <a:srgbClr val="000000">
                    <a:alpha val="0"/>
                  </a:srgbClr>
                </a:highlight>
                <a:latin typeface="GTWalsheimProRegular"/>
              </a:rPr>
              <a:t>для підсилення дії сироватки</a:t>
            </a:r>
            <a:r>
              <a:rPr lang="uk" sz="1400" dirty="0">
                <a:solidFill>
                  <a:srgbClr val="262626"/>
                </a:solidFill>
                <a:highlight>
                  <a:srgbClr val="000000">
                    <a:alpha val="0"/>
                  </a:srgbClr>
                </a:highlight>
                <a:latin typeface="GTWalsheimProRegular"/>
              </a:rPr>
              <a:t> ідеально доповнить ваш щоденний догляд. Можете застосовувати його </a:t>
            </a:r>
            <a:r>
              <a:rPr lang="uk-UA" sz="1400" dirty="0">
                <a:solidFill>
                  <a:srgbClr val="262626"/>
                </a:solidFill>
                <a:highlight>
                  <a:srgbClr val="000000">
                    <a:alpha val="0"/>
                  </a:srgbClr>
                </a:highlight>
                <a:latin typeface="GTWalsheimProRegular"/>
              </a:rPr>
              <a:t>один раз </a:t>
            </a:r>
            <a:r>
              <a:rPr lang="uk-UA" sz="1400">
                <a:solidFill>
                  <a:srgbClr val="262626"/>
                </a:solidFill>
                <a:highlight>
                  <a:srgbClr val="000000">
                    <a:alpha val="0"/>
                  </a:srgbClr>
                </a:highlight>
                <a:latin typeface="GTWalsheimProRegular"/>
              </a:rPr>
              <a:t>на добу </a:t>
            </a:r>
            <a:r>
              <a:rPr lang="uk" sz="1400">
                <a:solidFill>
                  <a:srgbClr val="262626"/>
                </a:solidFill>
                <a:highlight>
                  <a:srgbClr val="000000">
                    <a:alpha val="0"/>
                  </a:srgbClr>
                </a:highlight>
                <a:latin typeface="GTWalsheimProRegular"/>
              </a:rPr>
              <a:t>вранці </a:t>
            </a:r>
            <a:r>
              <a:rPr lang="uk" sz="1400" dirty="0">
                <a:solidFill>
                  <a:srgbClr val="262626"/>
                </a:solidFill>
                <a:highlight>
                  <a:srgbClr val="000000">
                    <a:alpha val="0"/>
                  </a:srgbClr>
                </a:highlight>
                <a:latin typeface="GTWalsheimProRegular"/>
              </a:rPr>
              <a:t>або ввечері.</a:t>
            </a:r>
          </a:p>
          <a:p>
            <a:pPr marL="0" indent="0">
              <a:lnSpc>
                <a:spcPct val="110000"/>
              </a:lnSpc>
              <a:buNone/>
            </a:pPr>
            <a:endParaRPr lang="ru-RU" sz="1400" dirty="0">
              <a:solidFill>
                <a:schemeClr val="tx1">
                  <a:lumMod val="85000"/>
                  <a:lumOff val="15000"/>
                </a:schemeClr>
              </a:solidFill>
            </a:endParaRPr>
          </a:p>
        </p:txBody>
      </p:sp>
      <p:sp>
        <p:nvSpPr>
          <p:cNvPr id="3" name="Прямоугольник 2"/>
          <p:cNvSpPr/>
          <p:nvPr/>
        </p:nvSpPr>
        <p:spPr>
          <a:xfrm>
            <a:off x="731839" y="728663"/>
            <a:ext cx="4016432"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ЩОДЕННИЙ ДОГЛЯД</a:t>
            </a:r>
          </a:p>
          <a:p>
            <a:pPr>
              <a:lnSpc>
                <a:spcPct val="90000"/>
              </a:lnSpc>
            </a:pPr>
            <a:endParaRPr lang="ru-RU" sz="2800" dirty="0">
              <a:solidFill>
                <a:srgbClr val="007191"/>
              </a:solidFill>
              <a:latin typeface="GTWalsheimProRegular" panose="00000500000000000000" pitchFamily="50" charset="-52"/>
            </a:endParaRPr>
          </a:p>
        </p:txBody>
      </p:sp>
      <p:sp>
        <p:nvSpPr>
          <p:cNvPr id="5" name="Rectangle 1"/>
          <p:cNvSpPr>
            <a:spLocks noChangeArrowheads="1"/>
          </p:cNvSpPr>
          <p:nvPr/>
        </p:nvSpPr>
        <p:spPr bwMode="auto">
          <a:xfrm>
            <a:off x="1282356" y="298158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 name="Рисунок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32738" y="2172182"/>
            <a:ext cx="456937" cy="424142"/>
          </a:xfrm>
          <a:prstGeom prst="rect">
            <a:avLst/>
          </a:prstGeom>
        </p:spPr>
      </p:pic>
      <p:pic>
        <p:nvPicPr>
          <p:cNvPr id="11" name="Рисунок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16444" y="2172182"/>
            <a:ext cx="504461" cy="400602"/>
          </a:xfrm>
          <a:prstGeom prst="rect">
            <a:avLst/>
          </a:prstGeom>
        </p:spPr>
      </p:pic>
      <p:pic>
        <p:nvPicPr>
          <p:cNvPr id="12" name="Рисунок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3187" y="2192601"/>
            <a:ext cx="409169" cy="409169"/>
          </a:xfrm>
          <a:prstGeom prst="rect">
            <a:avLst/>
          </a:prstGeom>
        </p:spPr>
      </p:pic>
      <p:graphicFrame>
        <p:nvGraphicFramePr>
          <p:cNvPr id="13" name="Таблица 12"/>
          <p:cNvGraphicFramePr>
            <a:graphicFrameLocks noGrp="1"/>
          </p:cNvGraphicFramePr>
          <p:nvPr>
            <p:extLst>
              <p:ext uri="{D42A27DB-BD31-4B8C-83A1-F6EECF244321}">
                <p14:modId xmlns:p14="http://schemas.microsoft.com/office/powerpoint/2010/main" val="2384267508"/>
              </p:ext>
            </p:extLst>
          </p:nvPr>
        </p:nvGraphicFramePr>
        <p:xfrm>
          <a:off x="731838" y="2111859"/>
          <a:ext cx="10944225" cy="4337430"/>
        </p:xfrm>
        <a:graphic>
          <a:graphicData uri="http://schemas.openxmlformats.org/drawingml/2006/table">
            <a:tbl>
              <a:tblPr/>
              <a:tblGrid>
                <a:gridCol w="2969829">
                  <a:extLst>
                    <a:ext uri="{9D8B030D-6E8A-4147-A177-3AD203B41FA5}">
                      <a16:colId xmlns:a16="http://schemas.microsoft.com/office/drawing/2014/main" val="2323863246"/>
                    </a:ext>
                  </a:extLst>
                </a:gridCol>
                <a:gridCol w="3987198">
                  <a:extLst>
                    <a:ext uri="{9D8B030D-6E8A-4147-A177-3AD203B41FA5}">
                      <a16:colId xmlns:a16="http://schemas.microsoft.com/office/drawing/2014/main" val="1421160144"/>
                    </a:ext>
                  </a:extLst>
                </a:gridCol>
                <a:gridCol w="3987198">
                  <a:extLst>
                    <a:ext uri="{9D8B030D-6E8A-4147-A177-3AD203B41FA5}">
                      <a16:colId xmlns:a16="http://schemas.microsoft.com/office/drawing/2014/main" val="4261732491"/>
                    </a:ext>
                  </a:extLst>
                </a:gridCol>
              </a:tblGrid>
              <a:tr h="540000">
                <a:tc>
                  <a:txBody>
                    <a:bodyPr/>
                    <a:lstStyle/>
                    <a:p>
                      <a:pPr rtl="0" fontAlgn="t">
                        <a:spcBef>
                          <a:spcPct val="0"/>
                        </a:spcBef>
                        <a:spcAft>
                          <a:spcPct val="0"/>
                        </a:spcAft>
                      </a:pPr>
                      <a:r>
                        <a:rPr lang="uk" sz="1400" b="0" i="0" u="none" strike="noStrike" dirty="0">
                          <a:solidFill>
                            <a:srgbClr val="FFFFFF"/>
                          </a:solidFill>
                          <a:highlight>
                            <a:srgbClr val="000000">
                              <a:alpha val="0"/>
                            </a:srgbClr>
                          </a:highlight>
                          <a:latin typeface="GTWalsheimProRegular"/>
                        </a:rPr>
                        <a:t>ЕТАП</a:t>
                      </a:r>
                      <a:endParaRPr lang="ru-RU" sz="1400" dirty="0">
                        <a:solidFill>
                          <a:schemeClr val="bg1"/>
                        </a:solidFill>
                        <a:effectLst/>
                        <a:latin typeface="GTWalsheimProRegular" panose="00000500000000000000" pitchFamily="50" charset="-52"/>
                      </a:endParaRPr>
                    </a:p>
                  </a:txBody>
                  <a:tcPr marL="612000" marR="216000" marT="66675" marB="66675" anchor="ctr">
                    <a:lnL w="12697" cap="flat" cmpd="sng" algn="ctr">
                      <a:noFill/>
                      <a:prstDash val="solid"/>
                      <a:round/>
                      <a:headEnd type="none" w="med" len="med"/>
                      <a:tailEnd type="none" w="med" len="med"/>
                    </a:lnL>
                    <a:lnR w="12700"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007191"/>
                    </a:solidFill>
                  </a:tcPr>
                </a:tc>
                <a:tc>
                  <a:txBody>
                    <a:bodyPr/>
                    <a:lstStyle/>
                    <a:p>
                      <a:pPr rtl="0" fontAlgn="t">
                        <a:spcBef>
                          <a:spcPct val="0"/>
                        </a:spcBef>
                        <a:spcAft>
                          <a:spcPct val="0"/>
                        </a:spcAft>
                      </a:pPr>
                      <a:r>
                        <a:rPr lang="uk" sz="1400" b="0" i="0" u="none" strike="noStrike">
                          <a:solidFill>
                            <a:srgbClr val="FFFFFF"/>
                          </a:solidFill>
                          <a:highlight>
                            <a:srgbClr val="000000">
                              <a:alpha val="0"/>
                            </a:srgbClr>
                          </a:highlight>
                          <a:latin typeface="GTWalsheimProRegular"/>
                        </a:rPr>
                        <a:t>РАНОК</a:t>
                      </a:r>
                      <a:endParaRPr lang="ru-RU" sz="1400">
                        <a:solidFill>
                          <a:schemeClr val="bg1"/>
                        </a:solidFill>
                        <a:effectLst/>
                        <a:latin typeface="GTWalsheimProRegular" panose="00000500000000000000" pitchFamily="50" charset="-52"/>
                      </a:endParaRPr>
                    </a:p>
                  </a:txBody>
                  <a:tcPr marL="864000" marR="216000" marT="66675" marB="66675" anchor="ctr">
                    <a:lnL w="12700"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007191"/>
                    </a:solidFill>
                  </a:tcPr>
                </a:tc>
                <a:tc>
                  <a:txBody>
                    <a:bodyPr/>
                    <a:lstStyle/>
                    <a:p>
                      <a:pPr rtl="0" fontAlgn="t">
                        <a:spcBef>
                          <a:spcPct val="0"/>
                        </a:spcBef>
                        <a:spcAft>
                          <a:spcPct val="0"/>
                        </a:spcAft>
                      </a:pPr>
                      <a:r>
                        <a:rPr lang="uk" sz="1400" b="0" i="0" u="none" strike="noStrike">
                          <a:solidFill>
                            <a:srgbClr val="FFFFFF"/>
                          </a:solidFill>
                          <a:highlight>
                            <a:srgbClr val="000000">
                              <a:alpha val="0"/>
                            </a:srgbClr>
                          </a:highlight>
                          <a:latin typeface="GTWalsheimProRegular"/>
                        </a:rPr>
                        <a:t>ВЕЧІР</a:t>
                      </a:r>
                      <a:endParaRPr lang="ru-RU" sz="1400">
                        <a:solidFill>
                          <a:schemeClr val="bg1"/>
                        </a:solidFill>
                        <a:effectLst/>
                        <a:latin typeface="GTWalsheimProRegular" panose="00000500000000000000" pitchFamily="50" charset="-52"/>
                      </a:endParaRPr>
                    </a:p>
                  </a:txBody>
                  <a:tcPr marL="792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007191"/>
                    </a:solidFill>
                  </a:tcPr>
                </a:tc>
                <a:extLst>
                  <a:ext uri="{0D108BD9-81ED-4DB2-BD59-A6C34878D82A}">
                    <a16:rowId xmlns:a16="http://schemas.microsoft.com/office/drawing/2014/main" val="968622181"/>
                  </a:ext>
                </a:extLst>
              </a:tr>
              <a:tr h="900000">
                <a:tc>
                  <a:txBody>
                    <a:bodyPr/>
                    <a:lstStyle/>
                    <a:p>
                      <a:pPr rtl="0" fontAlgn="t">
                        <a:spcBef>
                          <a:spcPct val="0"/>
                        </a:spcBef>
                        <a:spcAft>
                          <a:spcPct val="0"/>
                        </a:spcAft>
                      </a:pPr>
                      <a:r>
                        <a:rPr lang="uk" sz="1400" b="0" i="0" u="none" strike="noStrike" dirty="0">
                          <a:solidFill>
                            <a:srgbClr val="007191"/>
                          </a:solidFill>
                          <a:highlight>
                            <a:srgbClr val="000000">
                              <a:alpha val="0"/>
                            </a:srgbClr>
                          </a:highlight>
                          <a:latin typeface="GTWalsheimProRegular"/>
                        </a:rPr>
                        <a:t>ОЧИЩЕННЯ</a:t>
                      </a:r>
                      <a:endParaRPr lang="ru-RU" sz="1400" dirty="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Очищувальний засіб</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Засіб для зняття макіяжу</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Очищувальний засіб</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extLst>
                  <a:ext uri="{0D108BD9-81ED-4DB2-BD59-A6C34878D82A}">
                    <a16:rowId xmlns:a16="http://schemas.microsoft.com/office/drawing/2014/main" val="4125578682"/>
                  </a:ext>
                </a:extLst>
              </a:tr>
              <a:tr h="468000">
                <a:tc>
                  <a:txBody>
                    <a:bodyPr/>
                    <a:lstStyle/>
                    <a:p>
                      <a:pPr rtl="0" fontAlgn="t">
                        <a:spcBef>
                          <a:spcPct val="0"/>
                        </a:spcBef>
                        <a:spcAft>
                          <a:spcPct val="0"/>
                        </a:spcAft>
                      </a:pPr>
                      <a:r>
                        <a:rPr lang="uk" sz="1400" b="0" i="0" u="none" strike="noStrike" dirty="0">
                          <a:solidFill>
                            <a:srgbClr val="007191"/>
                          </a:solidFill>
                          <a:highlight>
                            <a:srgbClr val="000000">
                              <a:alpha val="0"/>
                            </a:srgbClr>
                          </a:highlight>
                          <a:latin typeface="GTWalsheimProRegular"/>
                        </a:rPr>
                        <a:t>БАЛАНС</a:t>
                      </a:r>
                      <a:endParaRPr lang="ru-RU" sz="1400" dirty="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Тонік</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Тонік</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5692393"/>
                  </a:ext>
                </a:extLst>
              </a:tr>
              <a:tr h="756000">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ВІДНОВЛЕННЯ </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Сироватка + Концентрат для обличчя</a:t>
                      </a:r>
                      <a:br>
                        <a:rPr lang="uk" sz="1400" b="0" i="0" u="none" strike="noStrike">
                          <a:solidFill>
                            <a:srgbClr val="007191"/>
                          </a:solidFill>
                          <a:highlight>
                            <a:srgbClr val="000000">
                              <a:alpha val="0"/>
                            </a:srgbClr>
                          </a:highlight>
                          <a:latin typeface="GTWalsheimProRegular"/>
                        </a:rPr>
                      </a:br>
                      <a:r>
                        <a:rPr lang="uk" sz="1400" b="0" i="0" u="none" strike="noStrike">
                          <a:solidFill>
                            <a:srgbClr val="007191"/>
                          </a:solidFill>
                          <a:highlight>
                            <a:srgbClr val="000000">
                              <a:alpha val="0"/>
                            </a:srgbClr>
                          </a:highlight>
                          <a:latin typeface="GTWalsheimProRegular"/>
                        </a:rPr>
                        <a:t> з колагеном у капсулах</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r>
                        <a:rPr lang="uk" sz="1400" b="0" i="0" u="none" strike="noStrike" dirty="0">
                          <a:solidFill>
                            <a:srgbClr val="007191"/>
                          </a:solidFill>
                          <a:highlight>
                            <a:srgbClr val="000000">
                              <a:alpha val="0"/>
                            </a:srgbClr>
                          </a:highlight>
                          <a:latin typeface="GTWalsheimProRegular"/>
                        </a:rPr>
                        <a:t>Сироватка + Концентрат для обличчя </a:t>
                      </a:r>
                    </a:p>
                    <a:p>
                      <a:pPr rtl="0" fontAlgn="t">
                        <a:spcBef>
                          <a:spcPct val="0"/>
                        </a:spcBef>
                        <a:spcAft>
                          <a:spcPct val="0"/>
                        </a:spcAft>
                      </a:pPr>
                      <a:r>
                        <a:rPr lang="uk" sz="1400" b="0" i="0" u="none" strike="noStrike" dirty="0">
                          <a:solidFill>
                            <a:srgbClr val="007191"/>
                          </a:solidFill>
                          <a:highlight>
                            <a:srgbClr val="000000">
                              <a:alpha val="0"/>
                            </a:srgbClr>
                          </a:highlight>
                          <a:latin typeface="GTWalsheimProRegular"/>
                        </a:rPr>
                        <a:t>з колагеном у капсулах</a:t>
                      </a:r>
                      <a:endParaRPr lang="ru-RU" sz="1400" dirty="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extLst>
                  <a:ext uri="{0D108BD9-81ED-4DB2-BD59-A6C34878D82A}">
                    <a16:rowId xmlns:a16="http://schemas.microsoft.com/office/drawing/2014/main" val="3665480274"/>
                  </a:ext>
                </a:extLst>
              </a:tr>
              <a:tr h="900000">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ЗВОЛОЖЕННЯ </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Крем для шкіри навколо очей</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Крем для обличчя </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Крем для шкіри навколо очей</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a:t>
                      </a:r>
                      <a:endParaRPr lang="ru-RU" sz="1400">
                        <a:solidFill>
                          <a:srgbClr val="007191"/>
                        </a:solidFill>
                        <a:effectLst/>
                        <a:latin typeface="GTWalsheimProRegular" panose="00000500000000000000" pitchFamily="50" charset="-52"/>
                      </a:endParaRPr>
                    </a:p>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Крем для обличчя </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07334608"/>
                  </a:ext>
                </a:extLst>
              </a:tr>
              <a:tr h="756000">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ЗАХИСТ</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r>
                        <a:rPr lang="uk" sz="1400" b="0" i="0" u="none" strike="noStrike">
                          <a:solidFill>
                            <a:srgbClr val="007191"/>
                          </a:solidFill>
                          <a:highlight>
                            <a:srgbClr val="000000">
                              <a:alpha val="0"/>
                            </a:srgbClr>
                          </a:highlight>
                          <a:latin typeface="GTWalsheimProRegular"/>
                        </a:rPr>
                        <a:t>Крем для обличчя із сонцезахисним фільтром </a:t>
                      </a:r>
                      <a:endParaRPr lang="ru-RU" sz="140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tc>
                  <a:txBody>
                    <a:bodyPr/>
                    <a:lstStyle/>
                    <a:p>
                      <a:pPr rtl="0" fontAlgn="t">
                        <a:spcBef>
                          <a:spcPct val="0"/>
                        </a:spcBef>
                        <a:spcAft>
                          <a:spcPct val="0"/>
                        </a:spcAft>
                      </a:pPr>
                      <a:br>
                        <a:rPr lang="ru-RU" sz="1400" b="0" i="0" u="none" strike="noStrike" dirty="0">
                          <a:solidFill>
                            <a:srgbClr val="007191"/>
                          </a:solidFill>
                          <a:effectLst/>
                          <a:latin typeface="GTWalsheimProRegular" panose="00000500000000000000" pitchFamily="50" charset="-52"/>
                        </a:rPr>
                      </a:br>
                      <a:br>
                        <a:rPr lang="ru-RU" sz="1400" b="0" i="0" u="none" strike="noStrike" dirty="0">
                          <a:solidFill>
                            <a:srgbClr val="007191"/>
                          </a:solidFill>
                          <a:effectLst/>
                          <a:latin typeface="GTWalsheimProRegular" panose="00000500000000000000" pitchFamily="50" charset="-52"/>
                        </a:rPr>
                      </a:br>
                      <a:endParaRPr lang="ru-RU" sz="1400" dirty="0">
                        <a:solidFill>
                          <a:srgbClr val="007191"/>
                        </a:solidFill>
                        <a:effectLst/>
                        <a:latin typeface="GTWalsheimProRegular" panose="00000500000000000000" pitchFamily="50" charset="-52"/>
                      </a:endParaRPr>
                    </a:p>
                  </a:txBody>
                  <a:tcPr marL="216000" marR="216000" marT="66675" marB="66675" anchor="ctr">
                    <a:lnL w="12697" cap="flat" cmpd="sng" algn="ctr">
                      <a:noFill/>
                      <a:prstDash val="solid"/>
                      <a:round/>
                      <a:headEnd type="none" w="med" len="med"/>
                      <a:tailEnd type="none" w="med" len="med"/>
                    </a:lnL>
                    <a:lnR w="12697" cap="flat" cmpd="sng" algn="ctr">
                      <a:noFill/>
                      <a:prstDash val="solid"/>
                      <a:round/>
                      <a:headEnd type="none" w="med" len="med"/>
                      <a:tailEnd type="none" w="med" len="med"/>
                    </a:lnR>
                    <a:lnT w="12697" cap="flat" cmpd="sng" algn="ctr">
                      <a:noFill/>
                      <a:prstDash val="solid"/>
                      <a:round/>
                      <a:headEnd type="none" w="med" len="med"/>
                      <a:tailEnd type="none" w="med" len="med"/>
                    </a:lnT>
                    <a:lnB w="12697" cap="flat" cmpd="sng" algn="ctr">
                      <a:noFill/>
                      <a:prstDash val="solid"/>
                      <a:round/>
                      <a:headEnd type="none" w="med" len="med"/>
                      <a:tailEnd type="none" w="med" len="med"/>
                    </a:lnB>
                    <a:lnTlToBr w="12700" cmpd="sng">
                      <a:noFill/>
                      <a:prstDash val="solid"/>
                    </a:lnTlToBr>
                    <a:lnBlToTr w="12700" cmpd="sng">
                      <a:noFill/>
                      <a:prstDash val="solid"/>
                    </a:lnBlToTr>
                    <a:solidFill>
                      <a:srgbClr val="D6ECEB"/>
                    </a:solidFill>
                  </a:tcPr>
                </a:tc>
                <a:extLst>
                  <a:ext uri="{0D108BD9-81ED-4DB2-BD59-A6C34878D82A}">
                    <a16:rowId xmlns:a16="http://schemas.microsoft.com/office/drawing/2014/main" val="2242001960"/>
                  </a:ext>
                </a:extLst>
              </a:tr>
            </a:tbl>
          </a:graphicData>
        </a:graphic>
      </p:graphicFrame>
    </p:spTree>
    <p:extLst>
      <p:ext uri="{BB962C8B-B14F-4D97-AF65-F5344CB8AC3E}">
        <p14:creationId xmlns:p14="http://schemas.microsoft.com/office/powerpoint/2010/main" val="276406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Рисунок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Скругленный прямоугольник 12"/>
          <p:cNvSpPr/>
          <p:nvPr/>
        </p:nvSpPr>
        <p:spPr>
          <a:xfrm>
            <a:off x="6356496" y="723686"/>
            <a:ext cx="5292725" cy="4453923"/>
          </a:xfrm>
          <a:prstGeom prst="roundRect">
            <a:avLst>
              <a:gd name="adj" fmla="val 272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Объект 2"/>
          <p:cNvSpPr txBox="1">
            <a:spLocks/>
          </p:cNvSpPr>
          <p:nvPr/>
        </p:nvSpPr>
        <p:spPr>
          <a:xfrm>
            <a:off x="6596119" y="3891352"/>
            <a:ext cx="4885836" cy="109843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uk" sz="1200" dirty="0">
                <a:solidFill>
                  <a:srgbClr val="262626"/>
                </a:solidFill>
                <a:highlight>
                  <a:srgbClr val="000000">
                    <a:alpha val="0"/>
                  </a:srgbClr>
                </a:highlight>
                <a:latin typeface="GTWalsheimProRegular"/>
              </a:rPr>
              <a:t>Із плином часу розподіл клітин епідермісу сповільнюється і шкіра стає тоншою. </a:t>
            </a:r>
          </a:p>
          <a:p>
            <a:pPr marL="0" indent="0">
              <a:lnSpc>
                <a:spcPct val="100000"/>
              </a:lnSpc>
              <a:buNone/>
            </a:pPr>
            <a:r>
              <a:rPr lang="uk" sz="1200" dirty="0">
                <a:solidFill>
                  <a:srgbClr val="262626"/>
                </a:solidFill>
                <a:highlight>
                  <a:srgbClr val="000000">
                    <a:alpha val="0"/>
                  </a:srgbClr>
                </a:highlight>
                <a:latin typeface="GTWalsheimProRegular"/>
              </a:rPr>
              <a:t>Швидкість відновлення клітин шкіри також уповільнюється, вони стають більш чутливими до впливу факторів навколишнього середовища, особливо фотодії УФ-променів. </a:t>
            </a:r>
          </a:p>
          <a:p>
            <a:pPr marL="0" indent="0">
              <a:lnSpc>
                <a:spcPct val="100000"/>
              </a:lnSpc>
              <a:buNone/>
            </a:pPr>
            <a:endParaRPr lang="ru-RU" sz="1200" dirty="0">
              <a:solidFill>
                <a:schemeClr val="tx1">
                  <a:lumMod val="85000"/>
                  <a:lumOff val="15000"/>
                </a:schemeClr>
              </a:solidFill>
            </a:endParaRPr>
          </a:p>
        </p:txBody>
      </p:sp>
      <p:sp>
        <p:nvSpPr>
          <p:cNvPr id="3" name="Прямоугольник 2"/>
          <p:cNvSpPr/>
          <p:nvPr/>
        </p:nvSpPr>
        <p:spPr>
          <a:xfrm>
            <a:off x="731838" y="755868"/>
            <a:ext cx="10944225"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ЯК СТАРІЄ ШКІРА</a:t>
            </a:r>
          </a:p>
          <a:p>
            <a:pPr>
              <a:lnSpc>
                <a:spcPct val="90000"/>
              </a:lnSpc>
            </a:pPr>
            <a:endParaRPr lang="ru-RU" sz="2800" dirty="0">
              <a:solidFill>
                <a:srgbClr val="007191"/>
              </a:solidFill>
              <a:latin typeface="GTWalsheimProRegular" panose="00000500000000000000" pitchFamily="50" charset="-52"/>
            </a:endParaRPr>
          </a:p>
        </p:txBody>
      </p:sp>
      <p:sp>
        <p:nvSpPr>
          <p:cNvPr id="4" name="Объект 2"/>
          <p:cNvSpPr txBox="1">
            <a:spLocks/>
          </p:cNvSpPr>
          <p:nvPr/>
        </p:nvSpPr>
        <p:spPr>
          <a:xfrm>
            <a:off x="6379452" y="5418956"/>
            <a:ext cx="5424621" cy="85982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600" b="1" dirty="0">
                <a:solidFill>
                  <a:srgbClr val="007191"/>
                </a:solidFill>
                <a:highlight>
                  <a:srgbClr val="000000">
                    <a:alpha val="0"/>
                  </a:srgbClr>
                </a:highlight>
                <a:latin typeface="GTWalsheimProRegular"/>
              </a:rPr>
              <a:t>ВЖЕ У ВІЦІ БЛИЗЬКО 30 РОКІВ*</a:t>
            </a:r>
            <a:br>
              <a:rPr lang="uk" sz="1400" dirty="0">
                <a:solidFill>
                  <a:srgbClr val="262626"/>
                </a:solidFill>
                <a:highlight>
                  <a:srgbClr val="000000">
                    <a:alpha val="0"/>
                  </a:srgbClr>
                </a:highlight>
                <a:latin typeface="GTWalsheimProRegular"/>
              </a:rPr>
            </a:br>
            <a:r>
              <a:rPr lang="uk" sz="1300" dirty="0">
                <a:solidFill>
                  <a:srgbClr val="262626"/>
                </a:solidFill>
                <a:highlight>
                  <a:srgbClr val="000000">
                    <a:alpha val="0"/>
                  </a:srgbClr>
                </a:highlight>
                <a:latin typeface="GTWalsheimProRegular"/>
              </a:rPr>
              <a:t>починається втрата колагену (головн</a:t>
            </a:r>
            <a:r>
              <a:rPr lang="uk-UA" sz="1300" dirty="0">
                <a:solidFill>
                  <a:srgbClr val="262626"/>
                </a:solidFill>
                <a:highlight>
                  <a:srgbClr val="000000">
                    <a:alpha val="0"/>
                  </a:srgbClr>
                </a:highlight>
                <a:latin typeface="GTWalsheimProRegular"/>
              </a:rPr>
              <a:t>ого</a:t>
            </a:r>
            <a:r>
              <a:rPr lang="uk" sz="1300" dirty="0">
                <a:solidFill>
                  <a:srgbClr val="262626"/>
                </a:solidFill>
                <a:highlight>
                  <a:srgbClr val="000000">
                    <a:alpha val="0"/>
                  </a:srgbClr>
                </a:highlight>
                <a:latin typeface="GTWalsheimProRegular"/>
              </a:rPr>
              <a:t> «будівельн</a:t>
            </a:r>
            <a:r>
              <a:rPr lang="uk-UA" sz="1300" dirty="0">
                <a:solidFill>
                  <a:srgbClr val="262626"/>
                </a:solidFill>
                <a:highlight>
                  <a:srgbClr val="000000">
                    <a:alpha val="0"/>
                  </a:srgbClr>
                </a:highlight>
                <a:latin typeface="GTWalsheimProRegular"/>
              </a:rPr>
              <a:t>ого</a:t>
            </a:r>
            <a:r>
              <a:rPr lang="uk" sz="1300" dirty="0">
                <a:solidFill>
                  <a:srgbClr val="262626"/>
                </a:solidFill>
                <a:highlight>
                  <a:srgbClr val="000000">
                    <a:alpha val="0"/>
                  </a:srgbClr>
                </a:highlight>
                <a:latin typeface="GTWalsheimProRegular"/>
              </a:rPr>
              <a:t>» матеріал</a:t>
            </a:r>
            <a:r>
              <a:rPr lang="uk-UA" sz="1300" dirty="0">
                <a:solidFill>
                  <a:srgbClr val="262626"/>
                </a:solidFill>
                <a:highlight>
                  <a:srgbClr val="000000">
                    <a:alpha val="0"/>
                  </a:srgbClr>
                </a:highlight>
                <a:latin typeface="GTWalsheimProRegular"/>
              </a:rPr>
              <a:t>у</a:t>
            </a:r>
            <a:r>
              <a:rPr lang="uk" sz="1300" dirty="0">
                <a:solidFill>
                  <a:srgbClr val="262626"/>
                </a:solidFill>
                <a:highlight>
                  <a:srgbClr val="000000">
                    <a:alpha val="0"/>
                  </a:srgbClr>
                </a:highlight>
                <a:latin typeface="GTWalsheimProRegular"/>
              </a:rPr>
              <a:t> тканин в організмі), через що клітини поступово втрачають свою здатність утримувати воду: шкіра стає в'ялою, втрачає пружність і тонус.</a:t>
            </a:r>
          </a:p>
          <a:p>
            <a:pPr marL="0" indent="0">
              <a:lnSpc>
                <a:spcPct val="110000"/>
              </a:lnSpc>
              <a:buNone/>
            </a:pPr>
            <a:endParaRPr lang="ru-RU" sz="1300" dirty="0">
              <a:solidFill>
                <a:schemeClr val="tx1">
                  <a:lumMod val="85000"/>
                  <a:lumOff val="15000"/>
                </a:schemeClr>
              </a:solidFill>
            </a:endParaRPr>
          </a:p>
        </p:txBody>
      </p:sp>
      <p:sp>
        <p:nvSpPr>
          <p:cNvPr id="7" name="Прямоугольник 6"/>
          <p:cNvSpPr/>
          <p:nvPr/>
        </p:nvSpPr>
        <p:spPr>
          <a:xfrm>
            <a:off x="6596119" y="1336690"/>
            <a:ext cx="2170682" cy="1399486"/>
          </a:xfrm>
          <a:prstGeom prst="rect">
            <a:avLst/>
          </a:prstGeom>
        </p:spPr>
        <p:txBody>
          <a:bodyPr wrap="square" lIns="0" tIns="0" rIns="0" bIns="0">
            <a:spAutoFit/>
          </a:bodyPr>
          <a:lstStyle/>
          <a:p>
            <a:pPr lvl="0">
              <a:lnSpc>
                <a:spcPct val="110000"/>
              </a:lnSpc>
              <a:spcBef>
                <a:spcPts val="2400"/>
              </a:spcBef>
            </a:pPr>
            <a:r>
              <a:rPr lang="uk" sz="1200" dirty="0">
                <a:solidFill>
                  <a:srgbClr val="007191"/>
                </a:solidFill>
                <a:highlight>
                  <a:srgbClr val="000000">
                    <a:alpha val="0"/>
                  </a:srgbClr>
                </a:highlight>
                <a:latin typeface="GTWalsheimProRegular"/>
              </a:rPr>
              <a:t>У немовлят шкіра оновлюється кожні</a:t>
            </a:r>
            <a:endParaRPr lang="en-US" sz="1200" dirty="0">
              <a:solidFill>
                <a:srgbClr val="007191"/>
              </a:solidFill>
              <a:latin typeface="GTWalsheimProRegular" panose="00000500000000000000" pitchFamily="50" charset="-52"/>
            </a:endParaRPr>
          </a:p>
          <a:p>
            <a:r>
              <a:rPr lang="uk" sz="3200" dirty="0">
                <a:solidFill>
                  <a:srgbClr val="007191"/>
                </a:solidFill>
                <a:highlight>
                  <a:srgbClr val="000000">
                    <a:alpha val="0"/>
                  </a:srgbClr>
                </a:highlight>
                <a:latin typeface="GT Walsheim Pro Bold"/>
              </a:rPr>
              <a:t>14</a:t>
            </a:r>
            <a:r>
              <a:rPr lang="uk" sz="2400" dirty="0">
                <a:solidFill>
                  <a:srgbClr val="007191"/>
                </a:solidFill>
                <a:highlight>
                  <a:srgbClr val="000000">
                    <a:alpha val="0"/>
                  </a:srgbClr>
                </a:highlight>
                <a:latin typeface="GT Walsheim Pro Bold"/>
              </a:rPr>
              <a:t> днів</a:t>
            </a:r>
            <a:endParaRPr lang="en-US" sz="1200" dirty="0">
              <a:solidFill>
                <a:srgbClr val="007191"/>
              </a:solidFill>
              <a:latin typeface="GTWalsheimProRegular" panose="00000500000000000000" pitchFamily="50" charset="-52"/>
            </a:endParaRPr>
          </a:p>
          <a:p>
            <a:pPr lvl="0">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8" name="Прямоугольник 7"/>
          <p:cNvSpPr/>
          <p:nvPr/>
        </p:nvSpPr>
        <p:spPr>
          <a:xfrm>
            <a:off x="9187946" y="1336690"/>
            <a:ext cx="2066972" cy="1399486"/>
          </a:xfrm>
          <a:prstGeom prst="rect">
            <a:avLst/>
          </a:prstGeom>
        </p:spPr>
        <p:txBody>
          <a:bodyPr wrap="square" lIns="0" tIns="0" rIns="0" bIns="0">
            <a:spAutoFit/>
          </a:bodyPr>
          <a:lstStyle/>
          <a:p>
            <a:pPr lvl="0">
              <a:lnSpc>
                <a:spcPct val="110000"/>
              </a:lnSpc>
              <a:spcBef>
                <a:spcPts val="2400"/>
              </a:spcBef>
            </a:pPr>
            <a:r>
              <a:rPr lang="uk" sz="1200" dirty="0">
                <a:solidFill>
                  <a:srgbClr val="007191"/>
                </a:solidFill>
                <a:highlight>
                  <a:srgbClr val="000000">
                    <a:alpha val="0"/>
                  </a:srgbClr>
                </a:highlight>
                <a:latin typeface="GTWalsheimProRegular"/>
              </a:rPr>
              <a:t>У підлітків процес оновлення шкіри займає </a:t>
            </a:r>
            <a:endParaRPr lang="en-US" sz="1200" dirty="0">
              <a:solidFill>
                <a:srgbClr val="007191"/>
              </a:solidFill>
              <a:latin typeface="GTWalsheimProRegular" panose="00000500000000000000" pitchFamily="50" charset="-52"/>
            </a:endParaRPr>
          </a:p>
          <a:p>
            <a:r>
              <a:rPr lang="uk" sz="3200" dirty="0">
                <a:solidFill>
                  <a:srgbClr val="007191"/>
                </a:solidFill>
                <a:highlight>
                  <a:srgbClr val="000000">
                    <a:alpha val="0"/>
                  </a:srgbClr>
                </a:highlight>
                <a:latin typeface="GT Walsheim Pro Bold"/>
              </a:rPr>
              <a:t>28</a:t>
            </a:r>
            <a:r>
              <a:rPr lang="uk" sz="2400" dirty="0">
                <a:solidFill>
                  <a:srgbClr val="007191"/>
                </a:solidFill>
                <a:highlight>
                  <a:srgbClr val="000000">
                    <a:alpha val="0"/>
                  </a:srgbClr>
                </a:highlight>
                <a:latin typeface="GT Walsheim Pro Bold"/>
              </a:rPr>
              <a:t> днів</a:t>
            </a:r>
            <a:endParaRPr lang="en-US" sz="1200" dirty="0">
              <a:solidFill>
                <a:srgbClr val="007191"/>
              </a:solidFill>
              <a:latin typeface="GTWalsheimProRegular" panose="00000500000000000000" pitchFamily="50" charset="-52"/>
            </a:endParaRPr>
          </a:p>
          <a:p>
            <a:pPr lvl="0">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5" name="Прямоугольник 4"/>
          <p:cNvSpPr/>
          <p:nvPr/>
        </p:nvSpPr>
        <p:spPr>
          <a:xfrm>
            <a:off x="731838" y="1339387"/>
            <a:ext cx="4432444" cy="646331"/>
          </a:xfrm>
          <a:prstGeom prst="rect">
            <a:avLst/>
          </a:prstGeom>
        </p:spPr>
        <p:txBody>
          <a:bodyPr wrap="square" lIns="0" tIns="0" rIns="0" bIns="0">
            <a:spAutoFit/>
          </a:bodyPr>
          <a:lstStyle/>
          <a:p>
            <a:r>
              <a:rPr lang="uk" sz="1400" dirty="0">
                <a:solidFill>
                  <a:srgbClr val="007191"/>
                </a:solidFill>
                <a:highlight>
                  <a:srgbClr val="000000">
                    <a:alpha val="0"/>
                  </a:srgbClr>
                </a:highlight>
              </a:rPr>
              <a:t>СТАРІННЯ ШКІРИ — ПРОЦЕС, ЗАПРОГРАМОВАНИЙ НА КЛІТИННОМУ РІВНІ.</a:t>
            </a:r>
          </a:p>
          <a:p>
            <a:endParaRPr lang="ru-RU" sz="1400" dirty="0">
              <a:solidFill>
                <a:srgbClr val="007191"/>
              </a:solidFill>
            </a:endParaRPr>
          </a:p>
        </p:txBody>
      </p:sp>
      <p:sp>
        <p:nvSpPr>
          <p:cNvPr id="11" name="Прямоугольник 10"/>
          <p:cNvSpPr/>
          <p:nvPr/>
        </p:nvSpPr>
        <p:spPr>
          <a:xfrm>
            <a:off x="6596119" y="3051950"/>
            <a:ext cx="2406740" cy="1196353"/>
          </a:xfrm>
          <a:prstGeom prst="rect">
            <a:avLst/>
          </a:prstGeom>
        </p:spPr>
        <p:txBody>
          <a:bodyPr wrap="square" lIns="0" tIns="0" rIns="0" bIns="0">
            <a:spAutoFit/>
          </a:bodyPr>
          <a:lstStyle/>
          <a:p>
            <a:pPr lvl="0">
              <a:lnSpc>
                <a:spcPct val="110000"/>
              </a:lnSpc>
              <a:spcBef>
                <a:spcPts val="2400"/>
              </a:spcBef>
            </a:pPr>
            <a:r>
              <a:rPr lang="uk" sz="1200" dirty="0">
                <a:solidFill>
                  <a:srgbClr val="007191"/>
                </a:solidFill>
                <a:highlight>
                  <a:srgbClr val="000000">
                    <a:alpha val="0"/>
                  </a:srgbClr>
                </a:highlight>
                <a:latin typeface="GTWalsheimProRegular"/>
              </a:rPr>
              <a:t>У віці 30 років —</a:t>
            </a:r>
            <a:endParaRPr lang="en-US" sz="1200" dirty="0">
              <a:solidFill>
                <a:srgbClr val="007191"/>
              </a:solidFill>
              <a:latin typeface="GTWalsheimProRegular" panose="00000500000000000000" pitchFamily="50" charset="-52"/>
            </a:endParaRPr>
          </a:p>
          <a:p>
            <a:r>
              <a:rPr lang="uk" sz="3200" dirty="0">
                <a:solidFill>
                  <a:srgbClr val="007191"/>
                </a:solidFill>
                <a:highlight>
                  <a:srgbClr val="000000">
                    <a:alpha val="0"/>
                  </a:srgbClr>
                </a:highlight>
                <a:latin typeface="GT Walsheim Pro Bold"/>
              </a:rPr>
              <a:t>45-60</a:t>
            </a:r>
            <a:r>
              <a:rPr lang="uk" sz="2400" dirty="0">
                <a:solidFill>
                  <a:srgbClr val="007191"/>
                </a:solidFill>
                <a:highlight>
                  <a:srgbClr val="000000">
                    <a:alpha val="0"/>
                  </a:srgbClr>
                </a:highlight>
                <a:latin typeface="GT Walsheim Pro Bold"/>
              </a:rPr>
              <a:t> днів</a:t>
            </a:r>
            <a:endParaRPr lang="en-US" sz="1200" dirty="0">
              <a:solidFill>
                <a:srgbClr val="007191"/>
              </a:solidFill>
              <a:latin typeface="GTWalsheimProRegular" panose="00000500000000000000" pitchFamily="50" charset="-52"/>
            </a:endParaRPr>
          </a:p>
          <a:p>
            <a:pPr lvl="0">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12" name="Прямоугольник 11"/>
          <p:cNvSpPr/>
          <p:nvPr/>
        </p:nvSpPr>
        <p:spPr>
          <a:xfrm>
            <a:off x="9187946" y="3051950"/>
            <a:ext cx="2066973" cy="1196353"/>
          </a:xfrm>
          <a:prstGeom prst="rect">
            <a:avLst/>
          </a:prstGeom>
        </p:spPr>
        <p:txBody>
          <a:bodyPr wrap="square" lIns="0" tIns="0" rIns="0" bIns="0">
            <a:spAutoFit/>
          </a:bodyPr>
          <a:lstStyle/>
          <a:p>
            <a:pPr lvl="0">
              <a:lnSpc>
                <a:spcPct val="110000"/>
              </a:lnSpc>
              <a:spcBef>
                <a:spcPts val="2400"/>
              </a:spcBef>
            </a:pPr>
            <a:r>
              <a:rPr lang="uk" sz="1200" dirty="0">
                <a:solidFill>
                  <a:srgbClr val="007191"/>
                </a:solidFill>
                <a:highlight>
                  <a:srgbClr val="000000">
                    <a:alpha val="0"/>
                  </a:srgbClr>
                </a:highlight>
                <a:latin typeface="GTWalsheimProRegular"/>
              </a:rPr>
              <a:t>Після 50 років —</a:t>
            </a:r>
            <a:endParaRPr lang="en-US" sz="1200" dirty="0">
              <a:solidFill>
                <a:srgbClr val="007191"/>
              </a:solidFill>
              <a:latin typeface="GTWalsheimProRegular" panose="00000500000000000000" pitchFamily="50" charset="-52"/>
            </a:endParaRPr>
          </a:p>
          <a:p>
            <a:r>
              <a:rPr lang="uk" sz="3200" dirty="0">
                <a:solidFill>
                  <a:srgbClr val="007191"/>
                </a:solidFill>
                <a:highlight>
                  <a:srgbClr val="000000">
                    <a:alpha val="0"/>
                  </a:srgbClr>
                </a:highlight>
                <a:latin typeface="GT Walsheim Pro Bold"/>
              </a:rPr>
              <a:t>90</a:t>
            </a:r>
            <a:r>
              <a:rPr lang="uk" sz="2400" dirty="0">
                <a:solidFill>
                  <a:srgbClr val="007191"/>
                </a:solidFill>
                <a:highlight>
                  <a:srgbClr val="000000">
                    <a:alpha val="0"/>
                  </a:srgbClr>
                </a:highlight>
                <a:latin typeface="GT Walsheim Pro Bold"/>
              </a:rPr>
              <a:t> днів</a:t>
            </a:r>
            <a:endParaRPr lang="en-US" sz="1200" dirty="0">
              <a:solidFill>
                <a:srgbClr val="007191"/>
              </a:solidFill>
              <a:latin typeface="GTWalsheimProRegular" panose="00000500000000000000" pitchFamily="50" charset="-52"/>
            </a:endParaRPr>
          </a:p>
          <a:p>
            <a:pPr lvl="0">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14" name="TextBox 13">
            <a:extLst>
              <a:ext uri="{FF2B5EF4-FFF2-40B4-BE49-F238E27FC236}">
                <a16:creationId xmlns:a16="http://schemas.microsoft.com/office/drawing/2014/main" id="{A3FA97C2-41ED-B24C-AE13-C20391B884C0}"/>
              </a:ext>
            </a:extLst>
          </p:cNvPr>
          <p:cNvSpPr txBox="1"/>
          <p:nvPr/>
        </p:nvSpPr>
        <p:spPr>
          <a:xfrm>
            <a:off x="6358670" y="6468083"/>
            <a:ext cx="6187856" cy="230832"/>
          </a:xfrm>
          <a:prstGeom prst="rect">
            <a:avLst/>
          </a:prstGeom>
          <a:noFill/>
        </p:spPr>
        <p:txBody>
          <a:bodyPr wrap="square">
            <a:spAutoFit/>
          </a:bodyPr>
          <a:lstStyle/>
          <a:p>
            <a:r>
              <a:rPr lang="en-US" sz="900" dirty="0">
                <a:solidFill>
                  <a:schemeClr val="bg1">
                    <a:lumMod val="75000"/>
                  </a:schemeClr>
                </a:solidFill>
                <a:latin typeface="GTWalsheimProRegular" panose="00000500000000000000" pitchFamily="2" charset="-52"/>
              </a:rPr>
              <a:t>* Skin ageing and its treatment. Baumann L. J </a:t>
            </a:r>
            <a:r>
              <a:rPr lang="en-US" sz="900" dirty="0" err="1">
                <a:solidFill>
                  <a:schemeClr val="bg1">
                    <a:lumMod val="75000"/>
                  </a:schemeClr>
                </a:solidFill>
                <a:latin typeface="GTWalsheimProRegular" panose="00000500000000000000" pitchFamily="2" charset="-52"/>
              </a:rPr>
              <a:t>Pathol</a:t>
            </a:r>
            <a:r>
              <a:rPr lang="en-US" sz="900" dirty="0">
                <a:solidFill>
                  <a:schemeClr val="bg1">
                    <a:lumMod val="75000"/>
                  </a:schemeClr>
                </a:solidFill>
                <a:latin typeface="GTWalsheimProRegular" panose="00000500000000000000" pitchFamily="2" charset="-52"/>
              </a:rPr>
              <a:t>. 2007 Jan; 211(2):241-51</a:t>
            </a:r>
            <a:endParaRPr lang="ru-RU" sz="900" dirty="0">
              <a:solidFill>
                <a:schemeClr val="bg1">
                  <a:lumMod val="75000"/>
                </a:schemeClr>
              </a:solidFill>
              <a:latin typeface="GTWalsheimProRegular" panose="00000500000000000000" pitchFamily="2" charset="-52"/>
            </a:endParaRPr>
          </a:p>
        </p:txBody>
      </p:sp>
      <p:sp>
        <p:nvSpPr>
          <p:cNvPr id="6" name="Овал 5"/>
          <p:cNvSpPr/>
          <p:nvPr/>
        </p:nvSpPr>
        <p:spPr>
          <a:xfrm>
            <a:off x="6512992" y="605043"/>
            <a:ext cx="646345" cy="646345"/>
          </a:xfrm>
          <a:prstGeom prst="ellipse">
            <a:avLst/>
          </a:prstGeom>
          <a:solidFill>
            <a:schemeClr val="bg1"/>
          </a:solidFill>
          <a:ln>
            <a:solidFill>
              <a:srgbClr val="007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Овал 14"/>
          <p:cNvSpPr/>
          <p:nvPr/>
        </p:nvSpPr>
        <p:spPr>
          <a:xfrm>
            <a:off x="9129425" y="601710"/>
            <a:ext cx="646345" cy="646345"/>
          </a:xfrm>
          <a:prstGeom prst="ellipse">
            <a:avLst/>
          </a:prstGeom>
          <a:solidFill>
            <a:schemeClr val="bg1"/>
          </a:solidFill>
          <a:ln>
            <a:solidFill>
              <a:srgbClr val="007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p:cNvSpPr/>
          <p:nvPr/>
        </p:nvSpPr>
        <p:spPr>
          <a:xfrm>
            <a:off x="6512992" y="2327457"/>
            <a:ext cx="646345" cy="646345"/>
          </a:xfrm>
          <a:prstGeom prst="ellipse">
            <a:avLst/>
          </a:prstGeom>
          <a:solidFill>
            <a:schemeClr val="bg1"/>
          </a:solidFill>
          <a:ln>
            <a:solidFill>
              <a:srgbClr val="007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9129425" y="2324124"/>
            <a:ext cx="646345" cy="646345"/>
          </a:xfrm>
          <a:prstGeom prst="ellipse">
            <a:avLst/>
          </a:prstGeom>
          <a:solidFill>
            <a:schemeClr val="bg1"/>
          </a:solidFill>
          <a:ln>
            <a:solidFill>
              <a:srgbClr val="0071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83513" y="2412938"/>
            <a:ext cx="329788" cy="468715"/>
          </a:xfrm>
          <a:prstGeom prst="rect">
            <a:avLst/>
          </a:prstGeom>
        </p:spPr>
      </p:pic>
      <p:pic>
        <p:nvPicPr>
          <p:cNvPr id="18" name="Рисунок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87870" y="694057"/>
            <a:ext cx="329454" cy="468715"/>
          </a:xfrm>
          <a:prstGeom prst="rect">
            <a:avLst/>
          </a:prstGeom>
        </p:spPr>
      </p:pic>
      <p:pic>
        <p:nvPicPr>
          <p:cNvPr id="19" name="Рисунок 1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70081" y="2412938"/>
            <a:ext cx="332165" cy="468715"/>
          </a:xfrm>
          <a:prstGeom prst="rect">
            <a:avLst/>
          </a:prstGeom>
        </p:spPr>
      </p:pic>
      <p:pic>
        <p:nvPicPr>
          <p:cNvPr id="20" name="Рисунок 1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80622" y="683233"/>
            <a:ext cx="331823" cy="470083"/>
          </a:xfrm>
          <a:prstGeom prst="rect">
            <a:avLst/>
          </a:prstGeom>
        </p:spPr>
      </p:pic>
    </p:spTree>
    <p:extLst>
      <p:ext uri="{BB962C8B-B14F-4D97-AF65-F5344CB8AC3E}">
        <p14:creationId xmlns:p14="http://schemas.microsoft.com/office/powerpoint/2010/main" val="3086208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851"/>
            <a:ext cx="12192000" cy="6858000"/>
          </a:xfrm>
          <a:prstGeom prst="rect">
            <a:avLst/>
          </a:prstGeom>
        </p:spPr>
      </p:pic>
      <p:sp>
        <p:nvSpPr>
          <p:cNvPr id="6" name="Скругленный прямоугольник 5"/>
          <p:cNvSpPr/>
          <p:nvPr/>
        </p:nvSpPr>
        <p:spPr>
          <a:xfrm>
            <a:off x="8930397" y="3286696"/>
            <a:ext cx="2745429" cy="731883"/>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734255" y="3121959"/>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731838" y="3856031"/>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760633" y="4536784"/>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8926751" y="4127196"/>
            <a:ext cx="2745429" cy="73239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8930398" y="2455153"/>
            <a:ext cx="2745429" cy="731883"/>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1" name="Соединительная линия уступом 20"/>
          <p:cNvCxnSpPr/>
          <p:nvPr/>
        </p:nvCxnSpPr>
        <p:spPr>
          <a:xfrm rot="10800000">
            <a:off x="6012022" y="-845811"/>
            <a:ext cx="2080260" cy="290700"/>
          </a:xfrm>
          <a:prstGeom prst="bentConnector3">
            <a:avLst/>
          </a:prstGeom>
          <a:ln w="12700" cap="rnd">
            <a:solidFill>
              <a:schemeClr val="bg1"/>
            </a:solidFill>
            <a:prstDash val="sysDash"/>
            <a:miter lim="800000"/>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a:off x="2636196" y="-1227039"/>
            <a:ext cx="1723552" cy="0"/>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H="1">
            <a:off x="6332378" y="-1106659"/>
            <a:ext cx="1759904" cy="0"/>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5" name="Соединительная линия уступом 24"/>
          <p:cNvCxnSpPr/>
          <p:nvPr/>
        </p:nvCxnSpPr>
        <p:spPr>
          <a:xfrm flipV="1">
            <a:off x="2825464" y="-892695"/>
            <a:ext cx="1398874" cy="445064"/>
          </a:xfrm>
          <a:prstGeom prst="bentConnector3">
            <a:avLst/>
          </a:prstGeom>
          <a:ln w="12700" cap="rnd">
            <a:solidFill>
              <a:schemeClr val="bg1"/>
            </a:solidFill>
            <a:prstDash val="sysDash"/>
            <a:miter lim="800000"/>
            <a:headEnd type="oval"/>
            <a:tailEnd type="triangle"/>
          </a:ln>
        </p:spPr>
        <p:style>
          <a:lnRef idx="1">
            <a:schemeClr val="accent1"/>
          </a:lnRef>
          <a:fillRef idx="0">
            <a:schemeClr val="accent1"/>
          </a:fillRef>
          <a:effectRef idx="0">
            <a:schemeClr val="accent1"/>
          </a:effectRef>
          <a:fontRef idx="minor">
            <a:schemeClr val="tx1"/>
          </a:fontRef>
        </p:style>
      </p:cxnSp>
      <p:sp>
        <p:nvSpPr>
          <p:cNvPr id="26" name="Скругленный прямоугольник 25"/>
          <p:cNvSpPr/>
          <p:nvPr/>
        </p:nvSpPr>
        <p:spPr>
          <a:xfrm>
            <a:off x="8930397" y="4995836"/>
            <a:ext cx="2745429" cy="731883"/>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Скругленный прямоугольник 27"/>
          <p:cNvSpPr/>
          <p:nvPr/>
        </p:nvSpPr>
        <p:spPr>
          <a:xfrm>
            <a:off x="731838" y="2454765"/>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Скругленный прямоугольник 29"/>
          <p:cNvSpPr/>
          <p:nvPr/>
        </p:nvSpPr>
        <p:spPr>
          <a:xfrm>
            <a:off x="731838" y="5239691"/>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p:cNvSpPr/>
          <p:nvPr/>
        </p:nvSpPr>
        <p:spPr>
          <a:xfrm>
            <a:off x="760633" y="569643"/>
            <a:ext cx="10736262" cy="775597"/>
          </a:xfrm>
          <a:prstGeom prst="rect">
            <a:avLst/>
          </a:prstGeom>
        </p:spPr>
        <p:txBody>
          <a:bodyPr wrap="square" lIns="0" tIns="0" rIns="0" bIns="0">
            <a:noAutofit/>
          </a:bodyPr>
          <a:lstStyle/>
          <a:p>
            <a:pPr algn="ctr" rtl="0">
              <a:lnSpc>
                <a:spcPct val="90000"/>
              </a:lnSpc>
            </a:pPr>
            <a:r>
              <a:rPr lang="uk" sz="2800" b="0" i="0" u="none" strike="noStrike" dirty="0">
                <a:solidFill>
                  <a:srgbClr val="007191"/>
                </a:solidFill>
                <a:highlight>
                  <a:srgbClr val="000000">
                    <a:alpha val="0"/>
                  </a:srgbClr>
                </a:highlight>
                <a:latin typeface="GTWalsheimProRegular"/>
              </a:rPr>
              <a:t>ОЧІКУВАНИЙ ЕФЕКТ ВІД ЗАСТОСУВАННЯ КОНЦЕНТРАТУ ДЛЯ ОБЛИЧЧЯ З КОЛАГЕНОМ У КАПСУЛАХ </a:t>
            </a:r>
            <a:r>
              <a:rPr lang="uk-UA" sz="2800" b="0" i="0" u="none" strike="noStrike" dirty="0">
                <a:solidFill>
                  <a:srgbClr val="007191"/>
                </a:solidFill>
                <a:highlight>
                  <a:srgbClr val="000000">
                    <a:alpha val="0"/>
                  </a:srgbClr>
                </a:highlight>
                <a:latin typeface="GTWalsheimProRegular"/>
              </a:rPr>
              <a:t>ДЛЯ ПІДСИЛЕННЯ ДІЇ СИРОВАТКИ</a:t>
            </a:r>
            <a:endParaRPr lang="uk" sz="2800" b="0" i="0" u="none" strike="noStrike" dirty="0">
              <a:solidFill>
                <a:srgbClr val="007191"/>
              </a:solidFill>
              <a:highlight>
                <a:srgbClr val="000000">
                  <a:alpha val="0"/>
                </a:srgbClr>
              </a:highlight>
              <a:latin typeface="GTWalsheimProRegular"/>
            </a:endParaRPr>
          </a:p>
        </p:txBody>
      </p:sp>
      <p:sp>
        <p:nvSpPr>
          <p:cNvPr id="34" name="Прямоугольник 33"/>
          <p:cNvSpPr/>
          <p:nvPr/>
        </p:nvSpPr>
        <p:spPr>
          <a:xfrm>
            <a:off x="731838" y="2564192"/>
            <a:ext cx="2745429" cy="317459"/>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ВИРІВНЮЄ ТЕКСТУРУ</a:t>
            </a:r>
          </a:p>
        </p:txBody>
      </p:sp>
      <p:sp>
        <p:nvSpPr>
          <p:cNvPr id="35" name="Прямоугольник 34"/>
          <p:cNvSpPr/>
          <p:nvPr/>
        </p:nvSpPr>
        <p:spPr>
          <a:xfrm>
            <a:off x="734255" y="3231386"/>
            <a:ext cx="2745429" cy="317459"/>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ЗВОЛОЖУЄ ШКІРУ</a:t>
            </a:r>
          </a:p>
        </p:txBody>
      </p:sp>
      <p:sp>
        <p:nvSpPr>
          <p:cNvPr id="36" name="Прямоугольник 35"/>
          <p:cNvSpPr/>
          <p:nvPr/>
        </p:nvSpPr>
        <p:spPr>
          <a:xfrm>
            <a:off x="731838" y="3940058"/>
            <a:ext cx="2745429" cy="316177"/>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НАДАЄ ЕЛАСТИЧНОСТІ </a:t>
            </a:r>
          </a:p>
        </p:txBody>
      </p:sp>
      <p:sp>
        <p:nvSpPr>
          <p:cNvPr id="37" name="Прямоугольник 36"/>
          <p:cNvSpPr/>
          <p:nvPr/>
        </p:nvSpPr>
        <p:spPr>
          <a:xfrm>
            <a:off x="617610" y="4620811"/>
            <a:ext cx="3001961" cy="316177"/>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ЗАРЯДЖАЄ ЕНЕРГІЄЮ</a:t>
            </a:r>
          </a:p>
        </p:txBody>
      </p:sp>
      <p:sp>
        <p:nvSpPr>
          <p:cNvPr id="38" name="Прямоугольник 37"/>
          <p:cNvSpPr/>
          <p:nvPr/>
        </p:nvSpPr>
        <p:spPr>
          <a:xfrm>
            <a:off x="731838" y="5323718"/>
            <a:ext cx="2745429" cy="316177"/>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ЗАХИЩАЄ </a:t>
            </a:r>
          </a:p>
        </p:txBody>
      </p:sp>
      <p:sp>
        <p:nvSpPr>
          <p:cNvPr id="39" name="Прямоугольник 38"/>
          <p:cNvSpPr/>
          <p:nvPr/>
        </p:nvSpPr>
        <p:spPr>
          <a:xfrm>
            <a:off x="8930397" y="2598739"/>
            <a:ext cx="2745429" cy="523220"/>
          </a:xfrm>
          <a:prstGeom prst="rect">
            <a:avLst/>
          </a:prstGeom>
        </p:spPr>
        <p:txBody>
          <a:bodyPr wrap="square">
            <a:noAutofit/>
          </a:bodyPr>
          <a:lstStyle/>
          <a:p>
            <a:pPr algn="ctr" rtl="0"/>
            <a:r>
              <a:rPr lang="uk" sz="1400" b="0" i="0" u="none" strike="noStrike" dirty="0">
                <a:solidFill>
                  <a:srgbClr val="007191"/>
                </a:solidFill>
                <a:highlight>
                  <a:srgbClr val="000000">
                    <a:alpha val="0"/>
                  </a:srgbClr>
                </a:highlight>
                <a:latin typeface="GTWalsheimProRegular"/>
              </a:rPr>
              <a:t>ДОПОМАГАЄ ЗНІМАТИ ПОДРАЗНЕННЯ</a:t>
            </a:r>
          </a:p>
        </p:txBody>
      </p:sp>
      <p:sp>
        <p:nvSpPr>
          <p:cNvPr id="40" name="Прямоугольник 39"/>
          <p:cNvSpPr/>
          <p:nvPr/>
        </p:nvSpPr>
        <p:spPr>
          <a:xfrm>
            <a:off x="8930397" y="3383423"/>
            <a:ext cx="2745429" cy="553165"/>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ЗМЕНШУЄ ВИДИМІСТЬ ПОЯВИ ЗМОР</a:t>
            </a:r>
            <a:r>
              <a:rPr lang="uk-UA" sz="1400" b="0" i="0" u="none" strike="noStrike" dirty="0">
                <a:solidFill>
                  <a:srgbClr val="007191"/>
                </a:solidFill>
                <a:highlight>
                  <a:srgbClr val="000000">
                    <a:alpha val="0"/>
                  </a:srgbClr>
                </a:highlight>
                <a:latin typeface="GTWalsheimProRegular"/>
              </a:rPr>
              <a:t>Щ</a:t>
            </a:r>
            <a:r>
              <a:rPr lang="uk" sz="1400" b="0" i="0" u="none" strike="noStrike" dirty="0">
                <a:solidFill>
                  <a:srgbClr val="007191"/>
                </a:solidFill>
                <a:highlight>
                  <a:srgbClr val="000000">
                    <a:alpha val="0"/>
                  </a:srgbClr>
                </a:highlight>
                <a:latin typeface="GTWalsheimProRegular"/>
              </a:rPr>
              <a:t>ОК</a:t>
            </a:r>
          </a:p>
        </p:txBody>
      </p:sp>
      <p:sp>
        <p:nvSpPr>
          <p:cNvPr id="41" name="Прямоугольник 40"/>
          <p:cNvSpPr/>
          <p:nvPr/>
        </p:nvSpPr>
        <p:spPr>
          <a:xfrm>
            <a:off x="8875950" y="4204310"/>
            <a:ext cx="2837189" cy="566309"/>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ПОКРАЩУЄ КОЛІР ОБЛИЧЧЯ </a:t>
            </a:r>
            <a:br>
              <a:rPr lang="uk" sz="1400" b="0" i="0" u="none" strike="noStrike" dirty="0">
                <a:solidFill>
                  <a:srgbClr val="007191"/>
                </a:solidFill>
                <a:highlight>
                  <a:srgbClr val="000000">
                    <a:alpha val="0"/>
                  </a:srgbClr>
                </a:highlight>
                <a:latin typeface="GTWalsheimProRegular"/>
              </a:rPr>
            </a:br>
            <a:r>
              <a:rPr lang="uk" sz="1400" b="0" i="0" u="none" strike="noStrike" dirty="0">
                <a:solidFill>
                  <a:srgbClr val="007191"/>
                </a:solidFill>
                <a:highlight>
                  <a:srgbClr val="000000">
                    <a:alpha val="0"/>
                  </a:srgbClr>
                </a:highlight>
                <a:latin typeface="GTWalsheimProRegular"/>
              </a:rPr>
              <a:t>ТА ВИРІВНЮЄ ТОН</a:t>
            </a:r>
          </a:p>
        </p:txBody>
      </p:sp>
      <p:sp>
        <p:nvSpPr>
          <p:cNvPr id="42" name="Прямоугольник 41"/>
          <p:cNvSpPr/>
          <p:nvPr/>
        </p:nvSpPr>
        <p:spPr>
          <a:xfrm>
            <a:off x="8930397" y="5092563"/>
            <a:ext cx="2745429" cy="553165"/>
          </a:xfrm>
          <a:prstGeom prst="rect">
            <a:avLst/>
          </a:prstGeom>
        </p:spPr>
        <p:txBody>
          <a:bodyPr wrap="square">
            <a:noAutofit/>
          </a:bodyPr>
          <a:lstStyle/>
          <a:p>
            <a:pPr algn="ctr" rtl="0">
              <a:lnSpc>
                <a:spcPct val="110000"/>
              </a:lnSpc>
            </a:pPr>
            <a:r>
              <a:rPr lang="uk" sz="1400" b="0" i="0" u="none" strike="noStrike" dirty="0">
                <a:solidFill>
                  <a:srgbClr val="007191"/>
                </a:solidFill>
                <a:highlight>
                  <a:srgbClr val="000000">
                    <a:alpha val="0"/>
                  </a:srgbClr>
                </a:highlight>
                <a:latin typeface="GTWalsheimProRegular"/>
              </a:rPr>
              <a:t>ПОКРАЩУЄ ВІДНОВЛЕННЯ ШКІРИ</a:t>
            </a:r>
          </a:p>
        </p:txBody>
      </p:sp>
    </p:spTree>
    <p:extLst>
      <p:ext uri="{BB962C8B-B14F-4D97-AF65-F5344CB8AC3E}">
        <p14:creationId xmlns:p14="http://schemas.microsoft.com/office/powerpoint/2010/main" val="39545699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Рисунок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Полилиния: фигура 67">
            <a:extLst>
              <a:ext uri="{FF2B5EF4-FFF2-40B4-BE49-F238E27FC236}">
                <a16:creationId xmlns:a16="http://schemas.microsoft.com/office/drawing/2014/main" id="{790E8127-5A54-4D21-B4D5-012841D5B186}"/>
              </a:ext>
            </a:extLst>
          </p:cNvPr>
          <p:cNvSpPr/>
          <p:nvPr/>
        </p:nvSpPr>
        <p:spPr>
          <a:xfrm rot="5400000">
            <a:off x="2006460" y="1083575"/>
            <a:ext cx="744075" cy="3264374"/>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solidFill>
                <a:srgbClr val="007191"/>
              </a:solidFill>
            </a:endParaRPr>
          </a:p>
        </p:txBody>
      </p:sp>
      <p:sp>
        <p:nvSpPr>
          <p:cNvPr id="17" name="Полилиния: фигура 67">
            <a:extLst>
              <a:ext uri="{FF2B5EF4-FFF2-40B4-BE49-F238E27FC236}">
                <a16:creationId xmlns:a16="http://schemas.microsoft.com/office/drawing/2014/main" id="{790E8127-5A54-4D21-B4D5-012841D5B186}"/>
              </a:ext>
            </a:extLst>
          </p:cNvPr>
          <p:cNvSpPr/>
          <p:nvPr/>
        </p:nvSpPr>
        <p:spPr>
          <a:xfrm rot="5400000">
            <a:off x="7755769" y="2448931"/>
            <a:ext cx="1086462" cy="3736083"/>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644593"/>
              <a:gd name="connsiteY0" fmla="*/ 5019579 h 5096317"/>
              <a:gd name="connsiteX1" fmla="*/ 0 w 1644593"/>
              <a:gd name="connsiteY1" fmla="*/ 76738 h 5096317"/>
              <a:gd name="connsiteX2" fmla="*/ 76738 w 1644593"/>
              <a:gd name="connsiteY2" fmla="*/ 0 h 5096317"/>
              <a:gd name="connsiteX3" fmla="*/ 1441627 w 1644593"/>
              <a:gd name="connsiteY3" fmla="*/ 0 h 5096317"/>
              <a:gd name="connsiteX4" fmla="*/ 1518365 w 1644593"/>
              <a:gd name="connsiteY4" fmla="*/ 76738 h 5096317"/>
              <a:gd name="connsiteX5" fmla="*/ 1518365 w 1644593"/>
              <a:gd name="connsiteY5" fmla="*/ 4954337 h 5096317"/>
              <a:gd name="connsiteX6" fmla="*/ 1644593 w 1644593"/>
              <a:gd name="connsiteY6" fmla="*/ 5089392 h 5096317"/>
              <a:gd name="connsiteX7" fmla="*/ 1472822 w 1644593"/>
              <a:gd name="connsiteY7" fmla="*/ 5089393 h 5096317"/>
              <a:gd name="connsiteX8" fmla="*/ 1471497 w 1644593"/>
              <a:gd name="connsiteY8" fmla="*/ 5090286 h 5096317"/>
              <a:gd name="connsiteX9" fmla="*/ 886835 w 1644593"/>
              <a:gd name="connsiteY9" fmla="*/ 5092417 h 5096317"/>
              <a:gd name="connsiteX10" fmla="*/ 76738 w 1644593"/>
              <a:gd name="connsiteY10" fmla="*/ 5096317 h 5096317"/>
              <a:gd name="connsiteX11" fmla="*/ 0 w 1644593"/>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44593" h="5096317">
                <a:moveTo>
                  <a:pt x="0" y="5019579"/>
                </a:moveTo>
                <a:lnTo>
                  <a:pt x="0" y="76738"/>
                </a:lnTo>
                <a:cubicBezTo>
                  <a:pt x="0" y="34357"/>
                  <a:pt x="34357" y="0"/>
                  <a:pt x="76738" y="0"/>
                </a:cubicBezTo>
                <a:lnTo>
                  <a:pt x="1441627" y="0"/>
                </a:lnTo>
                <a:cubicBezTo>
                  <a:pt x="1484008" y="0"/>
                  <a:pt x="1518365" y="34357"/>
                  <a:pt x="1518365" y="76738"/>
                </a:cubicBezTo>
                <a:lnTo>
                  <a:pt x="1518365" y="4954337"/>
                </a:lnTo>
                <a:lnTo>
                  <a:pt x="1644593" y="5089392"/>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p>
        </p:txBody>
      </p:sp>
      <p:sp>
        <p:nvSpPr>
          <p:cNvPr id="15" name="Полилиния: фигура 67">
            <a:extLst>
              <a:ext uri="{FF2B5EF4-FFF2-40B4-BE49-F238E27FC236}">
                <a16:creationId xmlns:a16="http://schemas.microsoft.com/office/drawing/2014/main" id="{790E8127-5A54-4D21-B4D5-012841D5B186}"/>
              </a:ext>
            </a:extLst>
          </p:cNvPr>
          <p:cNvSpPr/>
          <p:nvPr/>
        </p:nvSpPr>
        <p:spPr>
          <a:xfrm rot="5400000">
            <a:off x="8174020" y="-611903"/>
            <a:ext cx="1285625" cy="4771747"/>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644593"/>
              <a:gd name="connsiteY0" fmla="*/ 5019579 h 5096317"/>
              <a:gd name="connsiteX1" fmla="*/ 0 w 1644593"/>
              <a:gd name="connsiteY1" fmla="*/ 76738 h 5096317"/>
              <a:gd name="connsiteX2" fmla="*/ 76738 w 1644593"/>
              <a:gd name="connsiteY2" fmla="*/ 0 h 5096317"/>
              <a:gd name="connsiteX3" fmla="*/ 1441627 w 1644593"/>
              <a:gd name="connsiteY3" fmla="*/ 0 h 5096317"/>
              <a:gd name="connsiteX4" fmla="*/ 1518365 w 1644593"/>
              <a:gd name="connsiteY4" fmla="*/ 76738 h 5096317"/>
              <a:gd name="connsiteX5" fmla="*/ 1518365 w 1644593"/>
              <a:gd name="connsiteY5" fmla="*/ 4954337 h 5096317"/>
              <a:gd name="connsiteX6" fmla="*/ 1644593 w 1644593"/>
              <a:gd name="connsiteY6" fmla="*/ 5089392 h 5096317"/>
              <a:gd name="connsiteX7" fmla="*/ 1472822 w 1644593"/>
              <a:gd name="connsiteY7" fmla="*/ 5089393 h 5096317"/>
              <a:gd name="connsiteX8" fmla="*/ 1471497 w 1644593"/>
              <a:gd name="connsiteY8" fmla="*/ 5090286 h 5096317"/>
              <a:gd name="connsiteX9" fmla="*/ 886835 w 1644593"/>
              <a:gd name="connsiteY9" fmla="*/ 5092417 h 5096317"/>
              <a:gd name="connsiteX10" fmla="*/ 76738 w 1644593"/>
              <a:gd name="connsiteY10" fmla="*/ 5096317 h 5096317"/>
              <a:gd name="connsiteX11" fmla="*/ 0 w 1644593"/>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44593" h="5096317">
                <a:moveTo>
                  <a:pt x="0" y="5019579"/>
                </a:moveTo>
                <a:lnTo>
                  <a:pt x="0" y="76738"/>
                </a:lnTo>
                <a:cubicBezTo>
                  <a:pt x="0" y="34357"/>
                  <a:pt x="34357" y="0"/>
                  <a:pt x="76738" y="0"/>
                </a:cubicBezTo>
                <a:lnTo>
                  <a:pt x="1441627" y="0"/>
                </a:lnTo>
                <a:cubicBezTo>
                  <a:pt x="1484008" y="0"/>
                  <a:pt x="1518365" y="34357"/>
                  <a:pt x="1518365" y="76738"/>
                </a:cubicBezTo>
                <a:lnTo>
                  <a:pt x="1518365" y="4954337"/>
                </a:lnTo>
                <a:lnTo>
                  <a:pt x="1644593" y="5089392"/>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p>
        </p:txBody>
      </p:sp>
      <p:sp>
        <p:nvSpPr>
          <p:cNvPr id="13" name="Прямоугольник 12"/>
          <p:cNvSpPr/>
          <p:nvPr/>
        </p:nvSpPr>
        <p:spPr>
          <a:xfrm>
            <a:off x="766763" y="728663"/>
            <a:ext cx="5290100" cy="775597"/>
          </a:xfrm>
          <a:prstGeom prst="rect">
            <a:avLst/>
          </a:prstGeom>
        </p:spPr>
        <p:txBody>
          <a:bodyPr wrap="square" lIns="0" tIns="0" rIns="0" bIns="0">
            <a:noAutofit/>
          </a:bodyPr>
          <a:lstStyle/>
          <a:p>
            <a:pPr rtl="0">
              <a:lnSpc>
                <a:spcPct val="90000"/>
              </a:lnSpc>
            </a:pPr>
            <a:r>
              <a:rPr lang="uk-UA" sz="2800" b="0" i="0" u="none" strike="noStrike" dirty="0">
                <a:solidFill>
                  <a:srgbClr val="007191"/>
                </a:solidFill>
                <a:highlight>
                  <a:srgbClr val="000000">
                    <a:alpha val="0"/>
                  </a:srgbClr>
                </a:highlight>
                <a:latin typeface="GTWalsheimProRegular"/>
              </a:rPr>
              <a:t>ПОШИРЕНІ ЗА</a:t>
            </a:r>
            <a:r>
              <a:rPr lang="uk" sz="2800" b="0" i="0" u="none" strike="noStrike" dirty="0">
                <a:solidFill>
                  <a:srgbClr val="007191"/>
                </a:solidFill>
                <a:highlight>
                  <a:srgbClr val="000000">
                    <a:alpha val="0"/>
                  </a:srgbClr>
                </a:highlight>
                <a:latin typeface="GTWalsheimProRegular"/>
              </a:rPr>
              <a:t>ПИТАННЯ</a:t>
            </a:r>
          </a:p>
        </p:txBody>
      </p:sp>
      <p:sp>
        <p:nvSpPr>
          <p:cNvPr id="14" name="Объект 2"/>
          <p:cNvSpPr txBox="1"/>
          <p:nvPr/>
        </p:nvSpPr>
        <p:spPr>
          <a:xfrm>
            <a:off x="1261840" y="3166029"/>
            <a:ext cx="4343301" cy="130998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b="0" i="0" u="none" strike="noStrike" dirty="0">
                <a:solidFill>
                  <a:srgbClr val="262626"/>
                </a:solidFill>
                <a:highlight>
                  <a:srgbClr val="000000">
                    <a:alpha val="0"/>
                  </a:srgbClr>
                </a:highlight>
                <a:latin typeface="GTWalsheimProRegular"/>
              </a:rPr>
              <a:t>Ви можете застосовувати капсули інтенсивним курсом </a:t>
            </a:r>
            <a:r>
              <a:rPr lang="uk-UA" sz="1500" dirty="0">
                <a:solidFill>
                  <a:srgbClr val="262626"/>
                </a:solidFill>
                <a:highlight>
                  <a:srgbClr val="000000">
                    <a:alpha val="0"/>
                  </a:srgbClr>
                </a:highlight>
                <a:latin typeface="GTWalsheimProRegular"/>
              </a:rPr>
              <a:t>один раз на добу</a:t>
            </a:r>
            <a:r>
              <a:rPr lang="ru-UA" sz="1500" dirty="0">
                <a:solidFill>
                  <a:srgbClr val="262626"/>
                </a:solidFill>
                <a:highlight>
                  <a:srgbClr val="000000">
                    <a:alpha val="0"/>
                  </a:srgbClr>
                </a:highlight>
                <a:latin typeface="GTWalsheimProRegular"/>
              </a:rPr>
              <a:t> </a:t>
            </a:r>
            <a:r>
              <a:rPr lang="uk-UA" sz="1500" dirty="0">
                <a:solidFill>
                  <a:srgbClr val="262626"/>
                </a:solidFill>
                <a:highlight>
                  <a:srgbClr val="000000">
                    <a:alpha val="0"/>
                  </a:srgbClr>
                </a:highlight>
                <a:latin typeface="GTWalsheimProRegular"/>
              </a:rPr>
              <a:t>з</a:t>
            </a:r>
            <a:r>
              <a:rPr lang="ru-UA" sz="1500" dirty="0">
                <a:solidFill>
                  <a:srgbClr val="262626"/>
                </a:solidFill>
                <a:highlight>
                  <a:srgbClr val="000000">
                    <a:alpha val="0"/>
                  </a:srgbClr>
                </a:highlight>
                <a:latin typeface="GTWalsheimProRegular"/>
              </a:rPr>
              <a:t>р</a:t>
            </a:r>
            <a:r>
              <a:rPr lang="uk-UA" sz="1500" dirty="0">
                <a:solidFill>
                  <a:srgbClr val="262626"/>
                </a:solidFill>
                <a:highlight>
                  <a:srgbClr val="000000">
                    <a:alpha val="0"/>
                  </a:srgbClr>
                </a:highlight>
                <a:latin typeface="GTWalsheimProRegular"/>
              </a:rPr>
              <a:t>а</a:t>
            </a:r>
            <a:r>
              <a:rPr lang="ru-UA" sz="1500" dirty="0">
                <a:solidFill>
                  <a:srgbClr val="262626"/>
                </a:solidFill>
                <a:highlight>
                  <a:srgbClr val="000000">
                    <a:alpha val="0"/>
                  </a:srgbClr>
                </a:highlight>
                <a:latin typeface="GTWalsheimProRegular"/>
              </a:rPr>
              <a:t>н</a:t>
            </a:r>
            <a:r>
              <a:rPr lang="uk-UA" sz="1500" dirty="0">
                <a:solidFill>
                  <a:srgbClr val="262626"/>
                </a:solidFill>
                <a:highlight>
                  <a:srgbClr val="000000">
                    <a:alpha val="0"/>
                  </a:srgbClr>
                </a:highlight>
                <a:latin typeface="GTWalsheimProRegular"/>
              </a:rPr>
              <a:t>к</a:t>
            </a:r>
            <a:r>
              <a:rPr lang="ru-UA" sz="1500" dirty="0">
                <a:solidFill>
                  <a:srgbClr val="262626"/>
                </a:solidFill>
                <a:highlight>
                  <a:srgbClr val="000000">
                    <a:alpha val="0"/>
                  </a:srgbClr>
                </a:highlight>
                <a:latin typeface="GTWalsheimProRegular"/>
              </a:rPr>
              <a:t>у</a:t>
            </a:r>
            <a:r>
              <a:rPr lang="uk-UA" sz="1500" dirty="0">
                <a:solidFill>
                  <a:srgbClr val="262626"/>
                </a:solidFill>
                <a:highlight>
                  <a:srgbClr val="000000">
                    <a:alpha val="0"/>
                  </a:srgbClr>
                </a:highlight>
                <a:latin typeface="GTWalsheimProRegular"/>
              </a:rPr>
              <a:t> або ввечері</a:t>
            </a:r>
            <a:r>
              <a:rPr lang="ru-UA" sz="1500" dirty="0">
                <a:solidFill>
                  <a:srgbClr val="262626"/>
                </a:solidFill>
                <a:highlight>
                  <a:srgbClr val="000000">
                    <a:alpha val="0"/>
                  </a:srgbClr>
                </a:highlight>
                <a:latin typeface="GTWalsheimProRegular"/>
              </a:rPr>
              <a:t> </a:t>
            </a:r>
            <a:r>
              <a:rPr lang="uk" sz="1500" b="0" i="0" u="none" strike="noStrike" dirty="0">
                <a:solidFill>
                  <a:srgbClr val="262626"/>
                </a:solidFill>
                <a:highlight>
                  <a:srgbClr val="000000">
                    <a:alpha val="0"/>
                  </a:srgbClr>
                </a:highlight>
                <a:latin typeface="GTWalsheimProRegular"/>
              </a:rPr>
              <a:t>протягом 14 днів. А можете застосовувати їх так довго, як вам заманеться. Немає ніяких обмежень </a:t>
            </a:r>
            <a:r>
              <a:rPr lang="uk-UA" sz="1500" b="0" i="0" u="none" strike="noStrike" dirty="0">
                <a:solidFill>
                  <a:srgbClr val="262626"/>
                </a:solidFill>
                <a:highlight>
                  <a:srgbClr val="000000">
                    <a:alpha val="0"/>
                  </a:srgbClr>
                </a:highlight>
                <a:latin typeface="GTWalsheimProRegular"/>
              </a:rPr>
              <a:t>щодо</a:t>
            </a:r>
            <a:r>
              <a:rPr lang="uk" sz="1500" b="0" i="0" u="none" strike="noStrike" dirty="0">
                <a:solidFill>
                  <a:srgbClr val="262626"/>
                </a:solidFill>
                <a:highlight>
                  <a:srgbClr val="000000">
                    <a:alpha val="0"/>
                  </a:srgbClr>
                </a:highlight>
                <a:latin typeface="GTWalsheimProRegular"/>
              </a:rPr>
              <a:t> використанн</a:t>
            </a:r>
            <a:r>
              <a:rPr lang="uk-UA" sz="1500" b="0" i="0" u="none" strike="noStrike" dirty="0">
                <a:solidFill>
                  <a:srgbClr val="262626"/>
                </a:solidFill>
                <a:highlight>
                  <a:srgbClr val="000000">
                    <a:alpha val="0"/>
                  </a:srgbClr>
                </a:highlight>
                <a:latin typeface="GTWalsheimProRegular"/>
              </a:rPr>
              <a:t>я</a:t>
            </a:r>
            <a:r>
              <a:rPr lang="uk" sz="1500" b="0" i="0" u="none" strike="noStrike" dirty="0">
                <a:solidFill>
                  <a:srgbClr val="262626"/>
                </a:solidFill>
                <a:highlight>
                  <a:srgbClr val="000000">
                    <a:alpha val="0"/>
                  </a:srgbClr>
                </a:highlight>
                <a:latin typeface="GTWalsheimProRegular"/>
              </a:rPr>
              <a:t>. </a:t>
            </a:r>
          </a:p>
        </p:txBody>
      </p:sp>
      <p:sp>
        <p:nvSpPr>
          <p:cNvPr id="16" name="Прямоугольник 15"/>
          <p:cNvSpPr/>
          <p:nvPr/>
        </p:nvSpPr>
        <p:spPr>
          <a:xfrm>
            <a:off x="947738" y="2527219"/>
            <a:ext cx="2755563" cy="285847"/>
          </a:xfrm>
          <a:prstGeom prst="rect">
            <a:avLst/>
          </a:prstGeom>
        </p:spPr>
        <p:txBody>
          <a:bodyPr wrap="none" lIns="0" tIns="0" rIns="0" bIns="0">
            <a:noAutofit/>
          </a:bodyPr>
          <a:lstStyle/>
          <a:p>
            <a:pPr rtl="0">
              <a:lnSpc>
                <a:spcPct val="110000"/>
              </a:lnSpc>
            </a:pPr>
            <a:r>
              <a:rPr lang="uk" sz="1800" b="0" i="0" u="none" strike="noStrike" dirty="0">
                <a:solidFill>
                  <a:srgbClr val="FFFFFF"/>
                </a:solidFill>
                <a:highlight>
                  <a:srgbClr val="000000">
                    <a:alpha val="0"/>
                  </a:srgbClr>
                </a:highlight>
                <a:latin typeface="GTWalsheimProRegular"/>
              </a:rPr>
              <a:t>14 КАПСУЛ — ЦЕ КУРС? </a:t>
            </a:r>
          </a:p>
        </p:txBody>
      </p:sp>
      <p:sp>
        <p:nvSpPr>
          <p:cNvPr id="18" name="Прямоугольник 17"/>
          <p:cNvSpPr/>
          <p:nvPr/>
        </p:nvSpPr>
        <p:spPr>
          <a:xfrm>
            <a:off x="6680939" y="1322805"/>
            <a:ext cx="4446697" cy="830997"/>
          </a:xfrm>
          <a:prstGeom prst="rect">
            <a:avLst/>
          </a:prstGeom>
        </p:spPr>
        <p:txBody>
          <a:bodyPr wrap="square" lIns="0" tIns="0" rIns="0" bIns="0">
            <a:noAutofit/>
          </a:bodyPr>
          <a:lstStyle/>
          <a:p>
            <a:pPr rtl="0"/>
            <a:r>
              <a:rPr lang="uk" sz="1800" b="0" i="0" u="none" strike="noStrike" dirty="0">
                <a:solidFill>
                  <a:srgbClr val="FFFFFF"/>
                </a:solidFill>
                <a:highlight>
                  <a:srgbClr val="000000">
                    <a:alpha val="0"/>
                  </a:srgbClr>
                </a:highlight>
                <a:latin typeface="GTWalsheimProRegular"/>
              </a:rPr>
              <a:t>НАСКІЛЬКИ ГЛИБОКО КОЛАГЕН ЗДАТЕН ПРОНИКАТИ ПРИ ЗОВНІШНЬОМУ ЗАСТОСУВАННІ? </a:t>
            </a:r>
            <a:endParaRPr lang="en-US" dirty="0">
              <a:solidFill>
                <a:schemeClr val="bg1"/>
              </a:solidFill>
              <a:latin typeface="GTWalsheimProRegular" panose="00000500000000000000" pitchFamily="50" charset="-52"/>
            </a:endParaRPr>
          </a:p>
        </p:txBody>
      </p:sp>
      <p:sp>
        <p:nvSpPr>
          <p:cNvPr id="19" name="Объект 2"/>
          <p:cNvSpPr txBox="1"/>
          <p:nvPr/>
        </p:nvSpPr>
        <p:spPr>
          <a:xfrm>
            <a:off x="6944600" y="2416782"/>
            <a:ext cx="4258108" cy="485773"/>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b="0" i="0" u="none" strike="noStrike" dirty="0">
                <a:solidFill>
                  <a:srgbClr val="262626"/>
                </a:solidFill>
                <a:highlight>
                  <a:srgbClr val="000000">
                    <a:alpha val="0"/>
                  </a:srgbClr>
                </a:highlight>
                <a:latin typeface="GTWalsheimProRegular"/>
              </a:rPr>
              <a:t>Гідролізований колаген працює у верхніх шарах шкіри.</a:t>
            </a:r>
          </a:p>
        </p:txBody>
      </p:sp>
      <p:sp>
        <p:nvSpPr>
          <p:cNvPr id="20" name="Прямоугольник 19"/>
          <p:cNvSpPr/>
          <p:nvPr/>
        </p:nvSpPr>
        <p:spPr>
          <a:xfrm>
            <a:off x="6680939" y="4016586"/>
            <a:ext cx="3667171" cy="553998"/>
          </a:xfrm>
          <a:prstGeom prst="rect">
            <a:avLst/>
          </a:prstGeom>
        </p:spPr>
        <p:txBody>
          <a:bodyPr wrap="square" lIns="0" tIns="0" rIns="0" bIns="0">
            <a:noAutofit/>
          </a:bodyPr>
          <a:lstStyle/>
          <a:p>
            <a:pPr rtl="0"/>
            <a:r>
              <a:rPr lang="uk" sz="1800" b="0" i="0" u="none" strike="noStrike" dirty="0">
                <a:solidFill>
                  <a:srgbClr val="FFFFFF"/>
                </a:solidFill>
                <a:highlight>
                  <a:srgbClr val="000000">
                    <a:alpha val="0"/>
                  </a:srgbClr>
                </a:highlight>
                <a:latin typeface="GTWalsheimProRegular"/>
              </a:rPr>
              <a:t>ЗА РАХУНОК ЧОГО ВІДБУВАЄТЬСЯ ПІДСИЛЕННЯ </a:t>
            </a:r>
            <a:r>
              <a:rPr lang="uk-UA" sz="1800" b="0" i="0" u="none" strike="noStrike" dirty="0">
                <a:solidFill>
                  <a:srgbClr val="FFFFFF"/>
                </a:solidFill>
                <a:highlight>
                  <a:srgbClr val="000000">
                    <a:alpha val="0"/>
                  </a:srgbClr>
                </a:highlight>
                <a:latin typeface="GTWalsheimProRegular"/>
              </a:rPr>
              <a:t>ДІЇ</a:t>
            </a:r>
            <a:r>
              <a:rPr lang="uk" sz="1800" b="0" i="0" u="none" strike="noStrike" dirty="0">
                <a:solidFill>
                  <a:srgbClr val="FFFFFF"/>
                </a:solidFill>
                <a:highlight>
                  <a:srgbClr val="000000">
                    <a:alpha val="0"/>
                  </a:srgbClr>
                </a:highlight>
                <a:latin typeface="GTWalsheimProRegular"/>
              </a:rPr>
              <a:t> СИРОВАТКИ?</a:t>
            </a:r>
            <a:endParaRPr lang="en-US" dirty="0">
              <a:solidFill>
                <a:schemeClr val="bg1"/>
              </a:solidFill>
              <a:latin typeface="GTWalsheimProRegular" panose="00000500000000000000" pitchFamily="50" charset="-52"/>
            </a:endParaRPr>
          </a:p>
        </p:txBody>
      </p:sp>
      <p:sp>
        <p:nvSpPr>
          <p:cNvPr id="21" name="Объект 2"/>
          <p:cNvSpPr txBox="1"/>
          <p:nvPr/>
        </p:nvSpPr>
        <p:spPr>
          <a:xfrm>
            <a:off x="6944600" y="4946070"/>
            <a:ext cx="4512941" cy="1244453"/>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dirty="0">
                <a:solidFill>
                  <a:srgbClr val="262626"/>
                </a:solidFill>
                <a:highlight>
                  <a:srgbClr val="000000">
                    <a:alpha val="0"/>
                  </a:srgbClr>
                </a:highlight>
                <a:latin typeface="GTWalsheimProRegular"/>
              </a:rPr>
              <a:t>Розчиняючись </a:t>
            </a:r>
            <a:r>
              <a:rPr lang="uk" sz="1500" b="0" i="0" u="none" strike="noStrike" dirty="0">
                <a:solidFill>
                  <a:srgbClr val="262626"/>
                </a:solidFill>
                <a:highlight>
                  <a:srgbClr val="000000">
                    <a:alpha val="0"/>
                  </a:srgbClr>
                </a:highlight>
                <a:latin typeface="GTWalsheimProRegular"/>
              </a:rPr>
              <a:t>у сироватці, капсули збагачують її високоефективними речовинами (забезпечуючи колагеном, вітамінами, </a:t>
            </a:r>
            <a:r>
              <a:rPr lang="uk-UA" sz="1500" b="0" i="0" u="none" strike="noStrike" dirty="0">
                <a:solidFill>
                  <a:srgbClr val="262626"/>
                </a:solidFill>
                <a:highlight>
                  <a:srgbClr val="000000">
                    <a:alpha val="0"/>
                  </a:srgbClr>
                </a:highlight>
                <a:latin typeface="GTWalsheimProRegular"/>
              </a:rPr>
              <a:t>оліями</a:t>
            </a:r>
            <a:r>
              <a:rPr lang="uk" sz="1500" b="0" i="0" u="none" strike="noStrike" dirty="0">
                <a:solidFill>
                  <a:srgbClr val="262626"/>
                </a:solidFill>
                <a:highlight>
                  <a:srgbClr val="000000">
                    <a:alpha val="0"/>
                  </a:srgbClr>
                </a:highlight>
                <a:latin typeface="GTWalsheimProRegular"/>
              </a:rPr>
              <a:t>), дозволяючи їй </a:t>
            </a:r>
            <a:r>
              <a:rPr lang="uk" sz="1500" dirty="0">
                <a:solidFill>
                  <a:srgbClr val="262626"/>
                </a:solidFill>
                <a:highlight>
                  <a:srgbClr val="000000">
                    <a:alpha val="0"/>
                  </a:srgbClr>
                </a:highlight>
                <a:latin typeface="GTWalsheimProRegular"/>
              </a:rPr>
              <a:t>здійснювати</a:t>
            </a:r>
            <a:r>
              <a:rPr lang="uk" sz="1500" b="0" i="0" u="none" strike="noStrike" dirty="0">
                <a:solidFill>
                  <a:srgbClr val="262626"/>
                </a:solidFill>
                <a:highlight>
                  <a:srgbClr val="000000">
                    <a:alpha val="0"/>
                  </a:srgbClr>
                </a:highlight>
                <a:latin typeface="GTWalsheimProRegular"/>
              </a:rPr>
              <a:t> функціональний вплив</a:t>
            </a:r>
            <a:br>
              <a:rPr lang="uk" sz="1500" b="0" i="0" u="none" strike="noStrike" dirty="0">
                <a:solidFill>
                  <a:srgbClr val="262626"/>
                </a:solidFill>
                <a:highlight>
                  <a:srgbClr val="000000">
                    <a:alpha val="0"/>
                  </a:srgbClr>
                </a:highlight>
                <a:latin typeface="GTWalsheimProRegular"/>
              </a:rPr>
            </a:br>
            <a:r>
              <a:rPr lang="uk" sz="1500" b="0" i="0" u="none" strike="noStrike" dirty="0">
                <a:solidFill>
                  <a:srgbClr val="262626"/>
                </a:solidFill>
                <a:highlight>
                  <a:srgbClr val="000000">
                    <a:alpha val="0"/>
                  </a:srgbClr>
                </a:highlight>
                <a:latin typeface="GTWalsheimProRegular"/>
              </a:rPr>
              <a:t>на шкіру.</a:t>
            </a:r>
          </a:p>
        </p:txBody>
      </p:sp>
    </p:spTree>
    <p:extLst>
      <p:ext uri="{BB962C8B-B14F-4D97-AF65-F5344CB8AC3E}">
        <p14:creationId xmlns:p14="http://schemas.microsoft.com/office/powerpoint/2010/main" val="14714386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Рисунок 21">
            <a:extLst>
              <a:ext uri="{FF2B5EF4-FFF2-40B4-BE49-F238E27FC236}">
                <a16:creationId xmlns:a16="http://schemas.microsoft.com/office/drawing/2014/main" id="{487D376F-6DBC-7644-A563-C51843265F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61" y="-15242"/>
            <a:ext cx="12401215" cy="6974842"/>
          </a:xfrm>
          <a:prstGeom prst="rect">
            <a:avLst/>
          </a:prstGeom>
        </p:spPr>
      </p:pic>
      <p:sp>
        <p:nvSpPr>
          <p:cNvPr id="3" name="Полилиния: фигура 67">
            <a:extLst>
              <a:ext uri="{FF2B5EF4-FFF2-40B4-BE49-F238E27FC236}">
                <a16:creationId xmlns:a16="http://schemas.microsoft.com/office/drawing/2014/main" id="{790E8127-5A54-4D21-B4D5-012841D5B186}"/>
              </a:ext>
            </a:extLst>
          </p:cNvPr>
          <p:cNvSpPr/>
          <p:nvPr/>
        </p:nvSpPr>
        <p:spPr>
          <a:xfrm rot="5400000">
            <a:off x="2130979" y="-24681"/>
            <a:ext cx="694218" cy="3492500"/>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solidFill>
                <a:srgbClr val="007191"/>
              </a:solidFill>
            </a:endParaRPr>
          </a:p>
        </p:txBody>
      </p:sp>
      <p:sp>
        <p:nvSpPr>
          <p:cNvPr id="6" name="Полилиния: фигура 67">
            <a:extLst>
              <a:ext uri="{FF2B5EF4-FFF2-40B4-BE49-F238E27FC236}">
                <a16:creationId xmlns:a16="http://schemas.microsoft.com/office/drawing/2014/main" id="{790E8127-5A54-4D21-B4D5-012841D5B186}"/>
              </a:ext>
            </a:extLst>
          </p:cNvPr>
          <p:cNvSpPr/>
          <p:nvPr/>
        </p:nvSpPr>
        <p:spPr>
          <a:xfrm rot="5400000">
            <a:off x="2631723" y="1447168"/>
            <a:ext cx="886298" cy="4686073"/>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dirty="0">
              <a:solidFill>
                <a:srgbClr val="007191"/>
              </a:solidFill>
            </a:endParaRPr>
          </a:p>
        </p:txBody>
      </p:sp>
      <p:sp>
        <p:nvSpPr>
          <p:cNvPr id="9" name="Полилиния: фигура 67">
            <a:extLst>
              <a:ext uri="{FF2B5EF4-FFF2-40B4-BE49-F238E27FC236}">
                <a16:creationId xmlns:a16="http://schemas.microsoft.com/office/drawing/2014/main" id="{790E8127-5A54-4D21-B4D5-012841D5B186}"/>
              </a:ext>
            </a:extLst>
          </p:cNvPr>
          <p:cNvSpPr/>
          <p:nvPr/>
        </p:nvSpPr>
        <p:spPr>
          <a:xfrm rot="5400000">
            <a:off x="8565460" y="-1453453"/>
            <a:ext cx="928483" cy="5292726"/>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solidFill>
                <a:srgbClr val="007191"/>
              </a:solidFill>
            </a:endParaRPr>
          </a:p>
        </p:txBody>
      </p:sp>
      <p:sp>
        <p:nvSpPr>
          <p:cNvPr id="12" name="Полилиния: фигура 67">
            <a:extLst>
              <a:ext uri="{FF2B5EF4-FFF2-40B4-BE49-F238E27FC236}">
                <a16:creationId xmlns:a16="http://schemas.microsoft.com/office/drawing/2014/main" id="{790E8127-5A54-4D21-B4D5-012841D5B186}"/>
              </a:ext>
            </a:extLst>
          </p:cNvPr>
          <p:cNvSpPr/>
          <p:nvPr/>
        </p:nvSpPr>
        <p:spPr>
          <a:xfrm rot="5400000">
            <a:off x="8108444" y="1316382"/>
            <a:ext cx="1291650" cy="4741862"/>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solidFill>
                <a:srgbClr val="007191"/>
              </a:solidFill>
            </a:endParaRPr>
          </a:p>
        </p:txBody>
      </p:sp>
      <p:sp>
        <p:nvSpPr>
          <p:cNvPr id="15" name="Полилиния: фигура 67">
            <a:extLst>
              <a:ext uri="{FF2B5EF4-FFF2-40B4-BE49-F238E27FC236}">
                <a16:creationId xmlns:a16="http://schemas.microsoft.com/office/drawing/2014/main" id="{790E8127-5A54-4D21-B4D5-012841D5B186}"/>
              </a:ext>
            </a:extLst>
          </p:cNvPr>
          <p:cNvSpPr/>
          <p:nvPr/>
        </p:nvSpPr>
        <p:spPr>
          <a:xfrm rot="5400000">
            <a:off x="2657795" y="3279465"/>
            <a:ext cx="680397" cy="4462462"/>
          </a:xfrm>
          <a:custGeom>
            <a:avLst/>
            <a:gdLst>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1441627 w 1746049"/>
              <a:gd name="connsiteY9" fmla="*/ 50963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763242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18365 w 1746049"/>
              <a:gd name="connsiteY5" fmla="*/ 495433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29961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 name="connsiteX0" fmla="*/ 0 w 1746049"/>
              <a:gd name="connsiteY0" fmla="*/ 5019579 h 5096317"/>
              <a:gd name="connsiteX1" fmla="*/ 0 w 1746049"/>
              <a:gd name="connsiteY1" fmla="*/ 76738 h 5096317"/>
              <a:gd name="connsiteX2" fmla="*/ 76738 w 1746049"/>
              <a:gd name="connsiteY2" fmla="*/ 0 h 5096317"/>
              <a:gd name="connsiteX3" fmla="*/ 1441627 w 1746049"/>
              <a:gd name="connsiteY3" fmla="*/ 0 h 5096317"/>
              <a:gd name="connsiteX4" fmla="*/ 1518365 w 1746049"/>
              <a:gd name="connsiteY4" fmla="*/ 76738 h 5096317"/>
              <a:gd name="connsiteX5" fmla="*/ 1505363 w 1746049"/>
              <a:gd name="connsiteY5" fmla="*/ 4892147 h 5096317"/>
              <a:gd name="connsiteX6" fmla="*/ 1746049 w 1746049"/>
              <a:gd name="connsiteY6" fmla="*/ 5089393 h 5096317"/>
              <a:gd name="connsiteX7" fmla="*/ 1472822 w 1746049"/>
              <a:gd name="connsiteY7" fmla="*/ 5089393 h 5096317"/>
              <a:gd name="connsiteX8" fmla="*/ 1471497 w 1746049"/>
              <a:gd name="connsiteY8" fmla="*/ 5090286 h 5096317"/>
              <a:gd name="connsiteX9" fmla="*/ 886835 w 1746049"/>
              <a:gd name="connsiteY9" fmla="*/ 5092417 h 5096317"/>
              <a:gd name="connsiteX10" fmla="*/ 76738 w 1746049"/>
              <a:gd name="connsiteY10" fmla="*/ 5096317 h 5096317"/>
              <a:gd name="connsiteX11" fmla="*/ 0 w 1746049"/>
              <a:gd name="connsiteY11" fmla="*/ 5019579 h 5096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6049" h="5096317">
                <a:moveTo>
                  <a:pt x="0" y="5019579"/>
                </a:moveTo>
                <a:lnTo>
                  <a:pt x="0" y="76738"/>
                </a:lnTo>
                <a:cubicBezTo>
                  <a:pt x="0" y="34357"/>
                  <a:pt x="34357" y="0"/>
                  <a:pt x="76738" y="0"/>
                </a:cubicBezTo>
                <a:lnTo>
                  <a:pt x="1441627" y="0"/>
                </a:lnTo>
                <a:cubicBezTo>
                  <a:pt x="1484008" y="0"/>
                  <a:pt x="1518365" y="34357"/>
                  <a:pt x="1518365" y="76738"/>
                </a:cubicBezTo>
                <a:lnTo>
                  <a:pt x="1505363" y="4892147"/>
                </a:lnTo>
                <a:lnTo>
                  <a:pt x="1746049" y="5089393"/>
                </a:lnTo>
                <a:lnTo>
                  <a:pt x="1472822" y="5089393"/>
                </a:lnTo>
                <a:lnTo>
                  <a:pt x="1471497" y="5090286"/>
                </a:lnTo>
                <a:cubicBezTo>
                  <a:pt x="1462316" y="5094170"/>
                  <a:pt x="897430" y="5092417"/>
                  <a:pt x="886835" y="5092417"/>
                </a:cubicBezTo>
                <a:lnTo>
                  <a:pt x="76738" y="5096317"/>
                </a:lnTo>
                <a:cubicBezTo>
                  <a:pt x="34357" y="5096317"/>
                  <a:pt x="0" y="5061960"/>
                  <a:pt x="0" y="5019579"/>
                </a:cubicBezTo>
                <a:close/>
              </a:path>
            </a:pathLst>
          </a:custGeom>
          <a:solidFill>
            <a:srgbClr val="00719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a:solidFill>
                <a:srgbClr val="007191"/>
              </a:solidFill>
            </a:endParaRPr>
          </a:p>
        </p:txBody>
      </p:sp>
      <p:sp>
        <p:nvSpPr>
          <p:cNvPr id="19" name="Прямоугольник 18"/>
          <p:cNvSpPr/>
          <p:nvPr/>
        </p:nvSpPr>
        <p:spPr>
          <a:xfrm>
            <a:off x="766763" y="728663"/>
            <a:ext cx="5290100" cy="775597"/>
          </a:xfrm>
          <a:prstGeom prst="rect">
            <a:avLst/>
          </a:prstGeom>
        </p:spPr>
        <p:txBody>
          <a:bodyPr wrap="square" lIns="0" tIns="0" rIns="0" bIns="0">
            <a:noAutofit/>
          </a:bodyPr>
          <a:lstStyle/>
          <a:p>
            <a:pPr rtl="0">
              <a:lnSpc>
                <a:spcPct val="90000"/>
              </a:lnSpc>
            </a:pPr>
            <a:r>
              <a:rPr lang="uk-UA" sz="2800" b="0" i="0" u="none" strike="noStrike" dirty="0">
                <a:solidFill>
                  <a:srgbClr val="007191"/>
                </a:solidFill>
                <a:highlight>
                  <a:srgbClr val="000000">
                    <a:alpha val="0"/>
                  </a:srgbClr>
                </a:highlight>
                <a:latin typeface="GTWalsheimProRegular"/>
              </a:rPr>
              <a:t>ПОШИРЕНІ ЗА</a:t>
            </a:r>
            <a:r>
              <a:rPr lang="uk" sz="2800" b="0" i="0" u="none" strike="noStrike" dirty="0">
                <a:solidFill>
                  <a:srgbClr val="007191"/>
                </a:solidFill>
                <a:highlight>
                  <a:srgbClr val="000000">
                    <a:alpha val="0"/>
                  </a:srgbClr>
                </a:highlight>
                <a:latin typeface="GTWalsheimProRegular"/>
              </a:rPr>
              <a:t>ПИТАННЯ</a:t>
            </a:r>
          </a:p>
        </p:txBody>
      </p:sp>
      <p:sp>
        <p:nvSpPr>
          <p:cNvPr id="20" name="Прямоугольник 19"/>
          <p:cNvSpPr/>
          <p:nvPr/>
        </p:nvSpPr>
        <p:spPr>
          <a:xfrm>
            <a:off x="933265" y="1557952"/>
            <a:ext cx="2890215" cy="223844"/>
          </a:xfrm>
          <a:prstGeom prst="rect">
            <a:avLst/>
          </a:prstGeom>
        </p:spPr>
        <p:txBody>
          <a:bodyPr wrap="none" lIns="0" tIns="0" rIns="0" bIns="0">
            <a:noAutofit/>
          </a:bodyPr>
          <a:lstStyle/>
          <a:p>
            <a:pPr rtl="0">
              <a:lnSpc>
                <a:spcPct val="110000"/>
              </a:lnSpc>
            </a:pPr>
            <a:r>
              <a:rPr lang="uk" sz="1400" b="0" i="0" u="none" strike="noStrike" dirty="0">
                <a:solidFill>
                  <a:srgbClr val="FFFFFF"/>
                </a:solidFill>
                <a:highlight>
                  <a:srgbClr val="000000">
                    <a:alpha val="0"/>
                  </a:srgbClr>
                </a:highlight>
                <a:latin typeface="GTWalsheimProRegular"/>
              </a:rPr>
              <a:t>ЯКИЙ КОЛАГЕН МІСТИТЬСЯ </a:t>
            </a:r>
            <a:r>
              <a:rPr lang="uk-UA" sz="1400" b="0" i="0" u="none" strike="noStrike" dirty="0">
                <a:solidFill>
                  <a:srgbClr val="FFFFFF"/>
                </a:solidFill>
                <a:highlight>
                  <a:srgbClr val="000000">
                    <a:alpha val="0"/>
                  </a:srgbClr>
                </a:highlight>
                <a:latin typeface="GTWalsheimProRegular"/>
              </a:rPr>
              <a:t>У ЗАСОБІ</a:t>
            </a:r>
            <a:r>
              <a:rPr lang="uk" sz="1400" b="0" i="0" u="none" strike="noStrike" dirty="0">
                <a:solidFill>
                  <a:srgbClr val="FFFFFF"/>
                </a:solidFill>
                <a:highlight>
                  <a:srgbClr val="000000">
                    <a:alpha val="0"/>
                  </a:srgbClr>
                </a:highlight>
                <a:latin typeface="GTWalsheimProRegular"/>
              </a:rPr>
              <a:t>?</a:t>
            </a:r>
          </a:p>
        </p:txBody>
      </p:sp>
      <p:sp>
        <p:nvSpPr>
          <p:cNvPr id="21" name="Объект 2"/>
          <p:cNvSpPr txBox="1"/>
          <p:nvPr/>
        </p:nvSpPr>
        <p:spPr>
          <a:xfrm>
            <a:off x="1206728" y="2031663"/>
            <a:ext cx="4343300" cy="94473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b="0" i="0" u="none" strike="noStrike" dirty="0">
                <a:solidFill>
                  <a:srgbClr val="262626"/>
                </a:solidFill>
                <a:highlight>
                  <a:srgbClr val="000000">
                    <a:alpha val="0"/>
                  </a:srgbClr>
                </a:highlight>
                <a:latin typeface="GTWalsheimProRegular"/>
              </a:rPr>
              <a:t>Натуральний (отриманий з риби) гідролізований колаген, тобто розбитий на дрібніші ланцюжки (пептиди), що допомагає йому легше проникати </a:t>
            </a:r>
            <a:r>
              <a:rPr lang="uk-UA" sz="1500" b="0" i="0" u="none" strike="noStrike" dirty="0">
                <a:solidFill>
                  <a:srgbClr val="262626"/>
                </a:solidFill>
                <a:highlight>
                  <a:srgbClr val="000000">
                    <a:alpha val="0"/>
                  </a:srgbClr>
                </a:highlight>
                <a:latin typeface="GTWalsheimProRegular"/>
              </a:rPr>
              <a:t>у шкіру</a:t>
            </a:r>
            <a:r>
              <a:rPr lang="uk" sz="1500" b="0" i="0" u="none" strike="noStrike" dirty="0">
                <a:solidFill>
                  <a:srgbClr val="262626"/>
                </a:solidFill>
                <a:highlight>
                  <a:srgbClr val="000000">
                    <a:alpha val="0"/>
                  </a:srgbClr>
                </a:highlight>
                <a:latin typeface="GTWalsheimProRegular"/>
              </a:rPr>
              <a:t> та засвоюватися.</a:t>
            </a:r>
            <a:endParaRPr lang="ru-RU" sz="1500" dirty="0">
              <a:solidFill>
                <a:schemeClr val="tx1">
                  <a:lumMod val="85000"/>
                  <a:lumOff val="15000"/>
                </a:schemeClr>
              </a:solidFill>
            </a:endParaRPr>
          </a:p>
        </p:txBody>
      </p:sp>
      <p:sp>
        <p:nvSpPr>
          <p:cNvPr id="23" name="Прямоугольник 22"/>
          <p:cNvSpPr/>
          <p:nvPr/>
        </p:nvSpPr>
        <p:spPr>
          <a:xfrm>
            <a:off x="933264" y="3513726"/>
            <a:ext cx="3776055" cy="473976"/>
          </a:xfrm>
          <a:prstGeom prst="rect">
            <a:avLst/>
          </a:prstGeom>
        </p:spPr>
        <p:txBody>
          <a:bodyPr wrap="square" lIns="0" tIns="0" rIns="0" bIns="0">
            <a:noAutofit/>
          </a:bodyPr>
          <a:lstStyle/>
          <a:p>
            <a:pPr rtl="0">
              <a:lnSpc>
                <a:spcPct val="110000"/>
              </a:lnSpc>
            </a:pPr>
            <a:r>
              <a:rPr lang="uk" sz="1400" b="0" i="0" u="none" strike="noStrike" dirty="0">
                <a:solidFill>
                  <a:srgbClr val="FFFFFF"/>
                </a:solidFill>
                <a:highlight>
                  <a:srgbClr val="000000">
                    <a:alpha val="0"/>
                  </a:srgbClr>
                </a:highlight>
                <a:latin typeface="GTWalsheimProRegular"/>
              </a:rPr>
              <a:t>З ЯКОГО ВІКУ МОЖНА </a:t>
            </a:r>
            <a:r>
              <a:rPr lang="uk-UA" sz="1400" b="0" i="0" u="none" strike="noStrike" dirty="0">
                <a:solidFill>
                  <a:srgbClr val="FFFFFF"/>
                </a:solidFill>
                <a:highlight>
                  <a:srgbClr val="000000">
                    <a:alpha val="0"/>
                  </a:srgbClr>
                </a:highlight>
                <a:latin typeface="GTWalsheimProRegular"/>
              </a:rPr>
              <a:t>ВИ</a:t>
            </a:r>
            <a:r>
              <a:rPr lang="uk" sz="1400" b="0" i="0" u="none" strike="noStrike" dirty="0">
                <a:solidFill>
                  <a:srgbClr val="FFFFFF"/>
                </a:solidFill>
                <a:highlight>
                  <a:srgbClr val="000000">
                    <a:alpha val="0"/>
                  </a:srgbClr>
                </a:highlight>
                <a:latin typeface="GTWalsheimProRegular"/>
              </a:rPr>
              <a:t>КОРИСТУВАТИ КАПСУЛИ? </a:t>
            </a:r>
          </a:p>
        </p:txBody>
      </p:sp>
      <p:sp>
        <p:nvSpPr>
          <p:cNvPr id="24" name="Объект 2"/>
          <p:cNvSpPr txBox="1"/>
          <p:nvPr/>
        </p:nvSpPr>
        <p:spPr>
          <a:xfrm>
            <a:off x="1206727" y="4233251"/>
            <a:ext cx="4343301" cy="94473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00000"/>
              </a:lnSpc>
              <a:buNone/>
            </a:pPr>
            <a:r>
              <a:rPr lang="uk" sz="1500" b="0" i="0" u="none" strike="noStrike" dirty="0">
                <a:solidFill>
                  <a:srgbClr val="262626"/>
                </a:solidFill>
                <a:highlight>
                  <a:srgbClr val="000000">
                    <a:alpha val="0"/>
                  </a:srgbClr>
                </a:highlight>
                <a:latin typeface="GTWalsheimProRegular"/>
              </a:rPr>
              <a:t>Якщо ви вже застосовуєте сироватку і хочете посилити її ефект, можете використовувати капсули. </a:t>
            </a:r>
          </a:p>
        </p:txBody>
      </p:sp>
      <p:sp>
        <p:nvSpPr>
          <p:cNvPr id="25" name="Прямоугольник 24"/>
          <p:cNvSpPr/>
          <p:nvPr/>
        </p:nvSpPr>
        <p:spPr>
          <a:xfrm>
            <a:off x="969392" y="5347974"/>
            <a:ext cx="4057201" cy="223844"/>
          </a:xfrm>
          <a:prstGeom prst="rect">
            <a:avLst/>
          </a:prstGeom>
        </p:spPr>
        <p:txBody>
          <a:bodyPr wrap="none" lIns="0" tIns="0" rIns="0" bIns="0">
            <a:noAutofit/>
          </a:bodyPr>
          <a:lstStyle/>
          <a:p>
            <a:pPr rtl="0">
              <a:lnSpc>
                <a:spcPct val="110000"/>
              </a:lnSpc>
            </a:pPr>
            <a:r>
              <a:rPr lang="uk" sz="1400" b="0" i="0" u="none" strike="noStrike" dirty="0">
                <a:solidFill>
                  <a:srgbClr val="FFFFFF"/>
                </a:solidFill>
                <a:highlight>
                  <a:srgbClr val="000000">
                    <a:alpha val="0"/>
                  </a:srgbClr>
                </a:highlight>
                <a:latin typeface="GTWalsheimProRegular"/>
              </a:rPr>
              <a:t>ЧИ МОЖНА ЗМІШУВАТИ КАПСУЛИ З КРЕМОМ?</a:t>
            </a:r>
          </a:p>
        </p:txBody>
      </p:sp>
      <p:sp>
        <p:nvSpPr>
          <p:cNvPr id="26" name="Объект 2"/>
          <p:cNvSpPr txBox="1"/>
          <p:nvPr/>
        </p:nvSpPr>
        <p:spPr>
          <a:xfrm>
            <a:off x="1247304" y="5850895"/>
            <a:ext cx="4343301" cy="472553"/>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b="0" i="0" u="none" strike="noStrike" dirty="0">
                <a:solidFill>
                  <a:srgbClr val="262626"/>
                </a:solidFill>
                <a:highlight>
                  <a:srgbClr val="000000">
                    <a:alpha val="0"/>
                  </a:srgbClr>
                </a:highlight>
                <a:latin typeface="GTWalsheimProRegular"/>
              </a:rPr>
              <a:t>Ні, сироватка і крем</a:t>
            </a:r>
            <a:br>
              <a:rPr lang="uk" sz="1500" b="0" i="0" u="none" strike="noStrike" dirty="0">
                <a:solidFill>
                  <a:srgbClr val="262626"/>
                </a:solidFill>
                <a:highlight>
                  <a:srgbClr val="000000">
                    <a:alpha val="0"/>
                  </a:srgbClr>
                </a:highlight>
                <a:latin typeface="GTWalsheimProRegular"/>
              </a:rPr>
            </a:br>
            <a:r>
              <a:rPr lang="uk" sz="1500" b="0" i="0" u="none" strike="noStrike" dirty="0">
                <a:solidFill>
                  <a:srgbClr val="262626"/>
                </a:solidFill>
                <a:highlight>
                  <a:srgbClr val="000000">
                    <a:alpha val="0"/>
                  </a:srgbClr>
                </a:highlight>
                <a:latin typeface="GTWalsheimProRegular"/>
              </a:rPr>
              <a:t>мають різні властивості. </a:t>
            </a:r>
          </a:p>
        </p:txBody>
      </p:sp>
      <p:sp>
        <p:nvSpPr>
          <p:cNvPr id="27" name="Прямоугольник 26"/>
          <p:cNvSpPr/>
          <p:nvPr/>
        </p:nvSpPr>
        <p:spPr>
          <a:xfrm>
            <a:off x="6584767" y="912157"/>
            <a:ext cx="4959534" cy="473976"/>
          </a:xfrm>
          <a:prstGeom prst="rect">
            <a:avLst/>
          </a:prstGeom>
        </p:spPr>
        <p:txBody>
          <a:bodyPr wrap="square" lIns="0" tIns="0" rIns="0" bIns="0">
            <a:noAutofit/>
          </a:bodyPr>
          <a:lstStyle/>
          <a:p>
            <a:pPr rtl="0">
              <a:lnSpc>
                <a:spcPct val="110000"/>
              </a:lnSpc>
            </a:pPr>
            <a:r>
              <a:rPr lang="uk" sz="1400" b="0" i="0" u="none" strike="noStrike" dirty="0">
                <a:solidFill>
                  <a:srgbClr val="FFFFFF"/>
                </a:solidFill>
                <a:highlight>
                  <a:srgbClr val="000000">
                    <a:alpha val="0"/>
                  </a:srgbClr>
                </a:highlight>
                <a:latin typeface="GTWalsheimProRegular"/>
              </a:rPr>
              <a:t>ЧИ МОЖНА ВИКОРИСТОВУВАТИ КАПСУЛИ БЕЗ РОЗЧИНУ В СИРОВАТЦІ, НАПРИКЛАД ВТИРАТИ В ШКІРУ?</a:t>
            </a:r>
          </a:p>
        </p:txBody>
      </p:sp>
      <p:sp>
        <p:nvSpPr>
          <p:cNvPr id="28" name="Объект 2"/>
          <p:cNvSpPr txBox="1"/>
          <p:nvPr/>
        </p:nvSpPr>
        <p:spPr>
          <a:xfrm>
            <a:off x="6898867" y="1678042"/>
            <a:ext cx="4343301" cy="79181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lnSpc>
                <a:spcPct val="110000"/>
              </a:lnSpc>
              <a:buNone/>
            </a:pPr>
            <a:r>
              <a:rPr lang="uk" sz="1500" b="0" i="0" u="none" strike="noStrike" dirty="0">
                <a:solidFill>
                  <a:srgbClr val="262626"/>
                </a:solidFill>
                <a:highlight>
                  <a:srgbClr val="000000">
                    <a:alpha val="0"/>
                  </a:srgbClr>
                </a:highlight>
                <a:latin typeface="GTWalsheimProRegular"/>
              </a:rPr>
              <a:t>Ні, тому що через спеціальну технологію виробництва інгредієнти не проникнуть у шкіру з сухої речовини.</a:t>
            </a:r>
          </a:p>
        </p:txBody>
      </p:sp>
      <p:sp>
        <p:nvSpPr>
          <p:cNvPr id="29" name="Прямоугольник 28"/>
          <p:cNvSpPr/>
          <p:nvPr/>
        </p:nvSpPr>
        <p:spPr>
          <a:xfrm>
            <a:off x="6584765" y="3224977"/>
            <a:ext cx="5091298" cy="697820"/>
          </a:xfrm>
          <a:prstGeom prst="rect">
            <a:avLst/>
          </a:prstGeom>
        </p:spPr>
        <p:txBody>
          <a:bodyPr wrap="square" lIns="0" tIns="0" rIns="0" bIns="0">
            <a:noAutofit/>
          </a:bodyPr>
          <a:lstStyle/>
          <a:p>
            <a:pPr rtl="0">
              <a:lnSpc>
                <a:spcPct val="110000"/>
              </a:lnSpc>
            </a:pPr>
            <a:r>
              <a:rPr lang="uk" sz="1400" b="0" i="0" u="none" strike="noStrike" dirty="0">
                <a:solidFill>
                  <a:srgbClr val="FFFFFF"/>
                </a:solidFill>
                <a:highlight>
                  <a:srgbClr val="000000">
                    <a:alpha val="0"/>
                  </a:srgbClr>
                </a:highlight>
                <a:latin typeface="GTWalsheimProRegular"/>
              </a:rPr>
              <a:t>ПОТРІБНО ВИКОРИСТОВУВАТИ КАПСУЛИ ЛИШЕ </a:t>
            </a:r>
            <a:br>
              <a:rPr lang="uk" sz="1400" b="0" i="0" u="none" strike="noStrike" dirty="0">
                <a:solidFill>
                  <a:srgbClr val="FFFFFF"/>
                </a:solidFill>
                <a:highlight>
                  <a:srgbClr val="000000">
                    <a:alpha val="0"/>
                  </a:srgbClr>
                </a:highlight>
                <a:latin typeface="GTWalsheimProRegular"/>
              </a:rPr>
            </a:br>
            <a:r>
              <a:rPr lang="uk" sz="1400" b="0" i="0" u="none" strike="noStrike" dirty="0">
                <a:solidFill>
                  <a:srgbClr val="FFFFFF"/>
                </a:solidFill>
                <a:highlight>
                  <a:srgbClr val="000000">
                    <a:alpha val="0"/>
                  </a:srgbClr>
                </a:highlight>
                <a:latin typeface="GTWalsheimProRegular"/>
              </a:rPr>
              <a:t>З ARTISTRY INTENSIVE SKINCARE™ ЗАСОБОМ </a:t>
            </a:r>
            <a:br>
              <a:rPr lang="uk" sz="1400" b="0" i="0" u="none" strike="noStrike" dirty="0">
                <a:solidFill>
                  <a:srgbClr val="FFFFFF"/>
                </a:solidFill>
                <a:highlight>
                  <a:srgbClr val="000000">
                    <a:alpha val="0"/>
                  </a:srgbClr>
                </a:highlight>
                <a:latin typeface="GTWalsheimProRegular"/>
              </a:rPr>
            </a:br>
            <a:r>
              <a:rPr lang="uk" sz="1400" b="0" i="0" u="none" strike="noStrike" dirty="0">
                <a:solidFill>
                  <a:srgbClr val="FFFFFF"/>
                </a:solidFill>
                <a:highlight>
                  <a:srgbClr val="000000">
                    <a:alpha val="0"/>
                  </a:srgbClr>
                </a:highlight>
                <a:latin typeface="GTWalsheimProRegular"/>
              </a:rPr>
              <a:t>З ВІТАМІНОМ </a:t>
            </a:r>
            <a:r>
              <a:rPr lang="en-US" sz="1400" b="0" i="0" u="none" strike="noStrike" dirty="0">
                <a:solidFill>
                  <a:srgbClr val="FFFFFF"/>
                </a:solidFill>
                <a:highlight>
                  <a:srgbClr val="000000">
                    <a:alpha val="0"/>
                  </a:srgbClr>
                </a:highlight>
                <a:latin typeface="GTWalsheimProRegular"/>
              </a:rPr>
              <a:t>C </a:t>
            </a:r>
            <a:r>
              <a:rPr lang="ru-UA" sz="1400" b="0" i="0" u="none" strike="noStrike" dirty="0">
                <a:solidFill>
                  <a:srgbClr val="FFFFFF"/>
                </a:solidFill>
                <a:highlight>
                  <a:srgbClr val="000000">
                    <a:alpha val="0"/>
                  </a:srgbClr>
                </a:highlight>
                <a:latin typeface="GTWalsheimProRegular"/>
              </a:rPr>
              <a:t>ТА</a:t>
            </a:r>
            <a:r>
              <a:rPr lang="uk" sz="1400" b="0" i="0" u="none" strike="noStrike" dirty="0">
                <a:solidFill>
                  <a:srgbClr val="FFFFFF"/>
                </a:solidFill>
                <a:highlight>
                  <a:srgbClr val="000000">
                    <a:alpha val="0"/>
                  </a:srgbClr>
                </a:highlight>
                <a:latin typeface="GTWalsheimProRegular"/>
              </a:rPr>
              <a:t> ГІАЛУРОНОВОЮ КИСЛОТОЮ?</a:t>
            </a:r>
          </a:p>
        </p:txBody>
      </p:sp>
      <p:sp>
        <p:nvSpPr>
          <p:cNvPr id="30" name="Объект 2"/>
          <p:cNvSpPr txBox="1"/>
          <p:nvPr/>
        </p:nvSpPr>
        <p:spPr>
          <a:xfrm>
            <a:off x="6898867" y="4321678"/>
            <a:ext cx="4713696" cy="227216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ru-UA" sz="1500" dirty="0" err="1">
                <a:solidFill>
                  <a:srgbClr val="262626"/>
                </a:solidFill>
                <a:highlight>
                  <a:srgbClr val="000000">
                    <a:alpha val="0"/>
                  </a:srgbClr>
                </a:highlight>
                <a:latin typeface="GTWalsheimProRegular"/>
              </a:rPr>
              <a:t>Капсули</a:t>
            </a:r>
            <a:r>
              <a:rPr lang="ru-UA" sz="1500" dirty="0">
                <a:solidFill>
                  <a:srgbClr val="262626"/>
                </a:solidFill>
                <a:highlight>
                  <a:srgbClr val="000000">
                    <a:alpha val="0"/>
                  </a:srgbClr>
                </a:highlight>
                <a:latin typeface="GTWalsheimProRegular"/>
              </a:rPr>
              <a:t> з </a:t>
            </a:r>
            <a:r>
              <a:rPr lang="ru-UA" sz="1500" dirty="0" err="1">
                <a:solidFill>
                  <a:srgbClr val="262626"/>
                </a:solidFill>
                <a:highlight>
                  <a:srgbClr val="000000">
                    <a:alpha val="0"/>
                  </a:srgbClr>
                </a:highlight>
                <a:latin typeface="GTWalsheimProRegular"/>
              </a:rPr>
              <a:t>колагеном</a:t>
            </a:r>
            <a:r>
              <a:rPr lang="ru-UA" sz="1500" dirty="0">
                <a:solidFill>
                  <a:srgbClr val="262626"/>
                </a:solidFill>
                <a:highlight>
                  <a:srgbClr val="000000">
                    <a:alpha val="0"/>
                  </a:srgbClr>
                </a:highlight>
                <a:latin typeface="GTWalsheimProRegular"/>
              </a:rPr>
              <a:t> м</a:t>
            </a:r>
            <a:r>
              <a:rPr lang="uk" sz="1500" b="0" i="0" u="none" strike="noStrike" dirty="0">
                <a:solidFill>
                  <a:srgbClr val="262626"/>
                </a:solidFill>
                <a:highlight>
                  <a:srgbClr val="000000">
                    <a:alpha val="0"/>
                  </a:srgbClr>
                </a:highlight>
                <a:latin typeface="GTWalsheimProRegular"/>
              </a:rPr>
              <a:t>ожна використовувати з будь-якою сироваткою </a:t>
            </a:r>
            <a:r>
              <a:rPr lang="uk" sz="1500" dirty="0">
                <a:solidFill>
                  <a:srgbClr val="262626"/>
                </a:solidFill>
                <a:highlight>
                  <a:srgbClr val="000000">
                    <a:alpha val="0"/>
                  </a:srgbClr>
                </a:highlight>
                <a:latin typeface="GTWalsheimProRegular"/>
              </a:rPr>
              <a:t>ARTISTRY™ (Artistry Intensive Skincare™ Засіб </a:t>
            </a:r>
            <a:r>
              <a:rPr lang="uk-UA" sz="1500" dirty="0">
                <a:solidFill>
                  <a:srgbClr val="262626"/>
                </a:solidFill>
                <a:highlight>
                  <a:srgbClr val="000000">
                    <a:alpha val="0"/>
                  </a:srgbClr>
                </a:highlight>
                <a:latin typeface="GTWalsheimProRegular"/>
              </a:rPr>
              <a:t>з</a:t>
            </a:r>
            <a:r>
              <a:rPr lang="uk" sz="1500" dirty="0">
                <a:solidFill>
                  <a:srgbClr val="262626"/>
                </a:solidFill>
                <a:highlight>
                  <a:srgbClr val="000000">
                    <a:alpha val="0"/>
                  </a:srgbClr>
                </a:highlight>
                <a:latin typeface="GTWalsheimProRegular"/>
              </a:rPr>
              <a:t> вітаміном С та гіалуроновою кислотою, Персоналізована сироватка Artistry Signature Select™</a:t>
            </a:r>
            <a:r>
              <a:rPr lang="ru-UA" sz="1500" dirty="0">
                <a:solidFill>
                  <a:srgbClr val="262626"/>
                </a:solidFill>
                <a:highlight>
                  <a:srgbClr val="000000">
                    <a:alpha val="0"/>
                  </a:srgbClr>
                </a:highlight>
                <a:latin typeface="GTWalsheimProRegular"/>
              </a:rPr>
              <a:t>)</a:t>
            </a:r>
            <a:r>
              <a:rPr lang="uk-UA" sz="1500" dirty="0">
                <a:solidFill>
                  <a:srgbClr val="262626"/>
                </a:solidFill>
                <a:highlight>
                  <a:srgbClr val="000000">
                    <a:alpha val="0"/>
                  </a:srgbClr>
                </a:highlight>
                <a:latin typeface="GTWalsheimProRegular"/>
              </a:rPr>
              <a:t>,</a:t>
            </a:r>
            <a:r>
              <a:rPr lang="uk" sz="1500" b="0" i="0" u="none" strike="noStrike" dirty="0">
                <a:solidFill>
                  <a:srgbClr val="262626"/>
                </a:solidFill>
                <a:highlight>
                  <a:srgbClr val="000000">
                    <a:alpha val="0"/>
                  </a:srgbClr>
                </a:highlight>
                <a:latin typeface="GTWalsheimProRegular"/>
              </a:rPr>
              <a:t> </a:t>
            </a:r>
            <a:r>
              <a:rPr lang="uk-UA" sz="1500" b="0" i="0" u="none" strike="noStrike" dirty="0">
                <a:solidFill>
                  <a:srgbClr val="262626"/>
                </a:solidFill>
                <a:highlight>
                  <a:srgbClr val="000000">
                    <a:alpha val="0"/>
                  </a:srgbClr>
                </a:highlight>
                <a:latin typeface="GTWalsheimProRegular"/>
              </a:rPr>
              <a:t>окрім </a:t>
            </a:r>
            <a:r>
              <a:rPr lang="en-US" sz="1500" dirty="0">
                <a:solidFill>
                  <a:srgbClr val="262626"/>
                </a:solidFill>
                <a:latin typeface="GTWalsheimProRegular"/>
              </a:rPr>
              <a:t>Artistry Intensive Skincare </a:t>
            </a:r>
            <a:r>
              <a:rPr lang="uk-UA" sz="1500" dirty="0">
                <a:solidFill>
                  <a:srgbClr val="262626"/>
                </a:solidFill>
                <a:latin typeface="GTWalsheimProRegular"/>
              </a:rPr>
              <a:t>Сироватки для підтягнення шкіри обличчя з </a:t>
            </a:r>
            <a:r>
              <a:rPr lang="uk-UA" sz="1500" dirty="0" err="1">
                <a:solidFill>
                  <a:srgbClr val="262626"/>
                </a:solidFill>
                <a:latin typeface="GTWalsheimProRegular"/>
              </a:rPr>
              <a:t>антивіковим</a:t>
            </a:r>
            <a:r>
              <a:rPr lang="uk-UA" sz="1500" dirty="0">
                <a:solidFill>
                  <a:srgbClr val="262626"/>
                </a:solidFill>
                <a:latin typeface="GTWalsheimProRegular"/>
              </a:rPr>
              <a:t> ефектом.</a:t>
            </a:r>
            <a:endParaRPr lang="ru-RU" sz="1500" dirty="0">
              <a:solidFill>
                <a:schemeClr val="tx1">
                  <a:lumMod val="85000"/>
                  <a:lumOff val="15000"/>
                </a:schemeClr>
              </a:solidFill>
            </a:endParaRPr>
          </a:p>
          <a:p>
            <a:pPr marL="0" indent="0">
              <a:lnSpc>
                <a:spcPct val="110000"/>
              </a:lnSpc>
              <a:buNone/>
            </a:pPr>
            <a:endParaRPr lang="ru-RU" sz="1500" dirty="0">
              <a:solidFill>
                <a:schemeClr val="tx1">
                  <a:lumMod val="85000"/>
                  <a:lumOff val="15000"/>
                </a:schemeClr>
              </a:solidFill>
            </a:endParaRPr>
          </a:p>
        </p:txBody>
      </p:sp>
    </p:spTree>
    <p:extLst>
      <p:ext uri="{BB962C8B-B14F-4D97-AF65-F5344CB8AC3E}">
        <p14:creationId xmlns:p14="http://schemas.microsoft.com/office/powerpoint/2010/main" val="2022723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6ECEB"/>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0782"/>
            <a:ext cx="12192000" cy="6878782"/>
          </a:xfrm>
          <a:prstGeom prst="rect">
            <a:avLst/>
          </a:prstGeom>
        </p:spPr>
      </p:pic>
      <p:sp>
        <p:nvSpPr>
          <p:cNvPr id="4" name="Прямоугольник 3"/>
          <p:cNvSpPr/>
          <p:nvPr/>
        </p:nvSpPr>
        <p:spPr>
          <a:xfrm>
            <a:off x="1" y="850768"/>
            <a:ext cx="12191999" cy="498598"/>
          </a:xfrm>
          <a:prstGeom prst="rect">
            <a:avLst/>
          </a:prstGeom>
        </p:spPr>
        <p:txBody>
          <a:bodyPr wrap="square" lIns="0" tIns="0" rIns="0" bIns="0">
            <a:noAutofit/>
          </a:bodyPr>
          <a:lstStyle/>
          <a:p>
            <a:pPr algn="ctr" rtl="0">
              <a:lnSpc>
                <a:spcPct val="90000"/>
              </a:lnSpc>
            </a:pPr>
            <a:r>
              <a:rPr lang="uk" sz="3600" b="0" i="0" u="none" strike="noStrike" dirty="0">
                <a:solidFill>
                  <a:srgbClr val="FFFFFF"/>
                </a:solidFill>
                <a:highlight>
                  <a:srgbClr val="000000">
                    <a:alpha val="0"/>
                  </a:srgbClr>
                </a:highlight>
                <a:latin typeface="GTWalsheimProRegular"/>
              </a:rPr>
              <a:t>ДЯКУЄМО ЗА УВАГУ!</a:t>
            </a:r>
            <a:endParaRPr lang="ru-RU" sz="3600" dirty="0">
              <a:solidFill>
                <a:schemeClr val="bg1"/>
              </a:solidFill>
              <a:latin typeface="GTWalsheimProRegular" panose="00000500000000000000" pitchFamily="50" charset="-52"/>
            </a:endParaRPr>
          </a:p>
        </p:txBody>
      </p:sp>
    </p:spTree>
    <p:extLst>
      <p:ext uri="{BB962C8B-B14F-4D97-AF65-F5344CB8AC3E}">
        <p14:creationId xmlns:p14="http://schemas.microsoft.com/office/powerpoint/2010/main" val="3463578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9"/>
            <a:ext cx="12192051" cy="6858029"/>
          </a:xfrm>
          <a:prstGeom prst="rect">
            <a:avLst/>
          </a:prstGeom>
        </p:spPr>
      </p:pic>
      <p:sp>
        <p:nvSpPr>
          <p:cNvPr id="3" name="Прямоугольник 2"/>
          <p:cNvSpPr/>
          <p:nvPr/>
        </p:nvSpPr>
        <p:spPr>
          <a:xfrm>
            <a:off x="4255511" y="738155"/>
            <a:ext cx="5094591" cy="387798"/>
          </a:xfrm>
          <a:prstGeom prst="rect">
            <a:avLst/>
          </a:prstGeom>
        </p:spPr>
        <p:txBody>
          <a:bodyPr wrap="square" lIns="0" tIns="0" rIns="0" bIns="0">
            <a:spAutoFit/>
          </a:bodyPr>
          <a:lstStyle/>
          <a:p>
            <a:pPr algn="ctr">
              <a:lnSpc>
                <a:spcPct val="90000"/>
              </a:lnSpc>
            </a:pPr>
            <a:r>
              <a:rPr lang="uk" sz="2800" dirty="0">
                <a:solidFill>
                  <a:srgbClr val="007191"/>
                </a:solidFill>
                <a:highlight>
                  <a:srgbClr val="000000">
                    <a:alpha val="0"/>
                  </a:srgbClr>
                </a:highlight>
                <a:latin typeface="GTWalsheimProRegular"/>
              </a:rPr>
              <a:t>КОЛИ ШКІРА СТАРІЄ, ВОНА:</a:t>
            </a:r>
          </a:p>
        </p:txBody>
      </p:sp>
      <p:grpSp>
        <p:nvGrpSpPr>
          <p:cNvPr id="2" name="Группа 1"/>
          <p:cNvGrpSpPr/>
          <p:nvPr/>
        </p:nvGrpSpPr>
        <p:grpSpPr>
          <a:xfrm>
            <a:off x="5207122" y="2106501"/>
            <a:ext cx="2745429" cy="651174"/>
            <a:chOff x="766763" y="2073244"/>
            <a:chExt cx="2745429" cy="651174"/>
          </a:xfrm>
        </p:grpSpPr>
        <p:sp>
          <p:nvSpPr>
            <p:cNvPr id="6" name="Скругленный прямоугольник 5"/>
            <p:cNvSpPr/>
            <p:nvPr/>
          </p:nvSpPr>
          <p:spPr>
            <a:xfrm>
              <a:off x="766763" y="2073244"/>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766763" y="2169971"/>
              <a:ext cx="2745429" cy="554447"/>
            </a:xfrm>
            <a:prstGeom prst="rect">
              <a:avLst/>
            </a:prstGeom>
          </p:spPr>
          <p:txBody>
            <a:bodyPr wrap="square">
              <a:spAutoFit/>
            </a:bodyPr>
            <a:lstStyle/>
            <a:p>
              <a:pPr algn="ctr">
                <a:lnSpc>
                  <a:spcPct val="110000"/>
                </a:lnSpc>
              </a:pPr>
              <a:r>
                <a:rPr lang="uk" sz="1400" dirty="0">
                  <a:solidFill>
                    <a:srgbClr val="007191"/>
                  </a:solidFill>
                  <a:highlight>
                    <a:srgbClr val="000000">
                      <a:alpha val="0"/>
                    </a:srgbClr>
                  </a:highlight>
                  <a:latin typeface="GTWalsheimProRegular"/>
                </a:rPr>
                <a:t>СТАЄ БІЛЬШ ТОНКОЮ</a:t>
              </a:r>
            </a:p>
            <a:p>
              <a:pPr algn="ctr">
                <a:lnSpc>
                  <a:spcPct val="110000"/>
                </a:lnSpc>
              </a:pPr>
              <a:endParaRPr lang="ru-RU" sz="1400" dirty="0">
                <a:solidFill>
                  <a:srgbClr val="007191"/>
                </a:solidFill>
                <a:latin typeface="GTWalsheimProRegular" panose="00000500000000000000" pitchFamily="50" charset="-52"/>
              </a:endParaRPr>
            </a:p>
          </p:txBody>
        </p:sp>
      </p:grpSp>
      <p:grpSp>
        <p:nvGrpSpPr>
          <p:cNvPr id="5" name="Группа 4"/>
          <p:cNvGrpSpPr/>
          <p:nvPr/>
        </p:nvGrpSpPr>
        <p:grpSpPr>
          <a:xfrm>
            <a:off x="5213620" y="2976658"/>
            <a:ext cx="2745429" cy="664992"/>
            <a:chOff x="773261" y="2943401"/>
            <a:chExt cx="2745429" cy="664992"/>
          </a:xfrm>
        </p:grpSpPr>
        <p:sp>
          <p:nvSpPr>
            <p:cNvPr id="11" name="Скругленный прямоугольник 10"/>
            <p:cNvSpPr/>
            <p:nvPr/>
          </p:nvSpPr>
          <p:spPr>
            <a:xfrm>
              <a:off x="773261" y="2943401"/>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773261" y="3053946"/>
              <a:ext cx="2745429" cy="554447"/>
            </a:xfrm>
            <a:prstGeom prst="rect">
              <a:avLst/>
            </a:prstGeom>
          </p:spPr>
          <p:txBody>
            <a:bodyPr wrap="square">
              <a:spAutoFit/>
            </a:bodyPr>
            <a:lstStyle/>
            <a:p>
              <a:pPr algn="ctr">
                <a:lnSpc>
                  <a:spcPct val="110000"/>
                </a:lnSpc>
              </a:pPr>
              <a:r>
                <a:rPr lang="uk" sz="1400" dirty="0">
                  <a:solidFill>
                    <a:srgbClr val="007191"/>
                  </a:solidFill>
                  <a:highlight>
                    <a:srgbClr val="000000">
                      <a:alpha val="0"/>
                    </a:srgbClr>
                  </a:highlight>
                  <a:latin typeface="GTWalsheimProRegular"/>
                </a:rPr>
                <a:t>ВТРАЧАЄ ЕЛАСТИЧНІСТЬ</a:t>
              </a:r>
            </a:p>
            <a:p>
              <a:pPr algn="ctr">
                <a:lnSpc>
                  <a:spcPct val="110000"/>
                </a:lnSpc>
              </a:pPr>
              <a:endParaRPr lang="ru-RU" sz="1400" dirty="0">
                <a:solidFill>
                  <a:srgbClr val="007191"/>
                </a:solidFill>
                <a:latin typeface="GTWalsheimProRegular" panose="00000500000000000000" pitchFamily="50" charset="-52"/>
              </a:endParaRPr>
            </a:p>
          </p:txBody>
        </p:sp>
      </p:grpSp>
      <p:grpSp>
        <p:nvGrpSpPr>
          <p:cNvPr id="9" name="Группа 8"/>
          <p:cNvGrpSpPr/>
          <p:nvPr/>
        </p:nvGrpSpPr>
        <p:grpSpPr>
          <a:xfrm>
            <a:off x="5213620" y="3800888"/>
            <a:ext cx="2745429" cy="638474"/>
            <a:chOff x="773261" y="3767631"/>
            <a:chExt cx="2745429" cy="638474"/>
          </a:xfrm>
        </p:grpSpPr>
        <p:sp>
          <p:nvSpPr>
            <p:cNvPr id="13" name="Скругленный прямоугольник 12"/>
            <p:cNvSpPr/>
            <p:nvPr/>
          </p:nvSpPr>
          <p:spPr>
            <a:xfrm>
              <a:off x="773261" y="3767631"/>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773261" y="3851658"/>
              <a:ext cx="2745429" cy="554447"/>
            </a:xfrm>
            <a:prstGeom prst="rect">
              <a:avLst/>
            </a:prstGeom>
          </p:spPr>
          <p:txBody>
            <a:bodyPr wrap="square">
              <a:spAutoFit/>
            </a:bodyPr>
            <a:lstStyle/>
            <a:p>
              <a:pPr algn="ctr">
                <a:lnSpc>
                  <a:spcPct val="110000"/>
                </a:lnSpc>
              </a:pPr>
              <a:r>
                <a:rPr lang="uk" sz="1400" dirty="0">
                  <a:solidFill>
                    <a:srgbClr val="007191"/>
                  </a:solidFill>
                  <a:highlight>
                    <a:srgbClr val="000000">
                      <a:alpha val="0"/>
                    </a:srgbClr>
                  </a:highlight>
                  <a:latin typeface="GTWalsheimProRegular"/>
                </a:rPr>
                <a:t>ВИГЛЯДАЄ ТЬМЯНОЮ</a:t>
              </a:r>
            </a:p>
            <a:p>
              <a:pPr algn="ctr">
                <a:lnSpc>
                  <a:spcPct val="110000"/>
                </a:lnSpc>
              </a:pPr>
              <a:endParaRPr lang="ru-RU" sz="1400" dirty="0">
                <a:solidFill>
                  <a:srgbClr val="007191"/>
                </a:solidFill>
                <a:latin typeface="GTWalsheimProRegular" panose="00000500000000000000" pitchFamily="50" charset="-52"/>
              </a:endParaRPr>
            </a:p>
          </p:txBody>
        </p:sp>
      </p:grpSp>
      <p:grpSp>
        <p:nvGrpSpPr>
          <p:cNvPr id="17" name="Группа 16"/>
          <p:cNvGrpSpPr/>
          <p:nvPr/>
        </p:nvGrpSpPr>
        <p:grpSpPr>
          <a:xfrm>
            <a:off x="5070597" y="4622705"/>
            <a:ext cx="3001961" cy="638474"/>
            <a:chOff x="630238" y="4589448"/>
            <a:chExt cx="3001961" cy="638474"/>
          </a:xfrm>
        </p:grpSpPr>
        <p:sp>
          <p:nvSpPr>
            <p:cNvPr id="15" name="Скругленный прямоугольник 14"/>
            <p:cNvSpPr/>
            <p:nvPr/>
          </p:nvSpPr>
          <p:spPr>
            <a:xfrm>
              <a:off x="773261" y="4589448"/>
              <a:ext cx="2745429" cy="48888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630238" y="4673475"/>
              <a:ext cx="3001961" cy="554447"/>
            </a:xfrm>
            <a:prstGeom prst="rect">
              <a:avLst/>
            </a:prstGeom>
          </p:spPr>
          <p:txBody>
            <a:bodyPr wrap="square">
              <a:spAutoFit/>
            </a:bodyPr>
            <a:lstStyle/>
            <a:p>
              <a:pPr algn="ctr">
                <a:lnSpc>
                  <a:spcPct val="110000"/>
                </a:lnSpc>
              </a:pPr>
              <a:r>
                <a:rPr lang="uk" sz="1400" dirty="0">
                  <a:solidFill>
                    <a:srgbClr val="007191"/>
                  </a:solidFill>
                  <a:highlight>
                    <a:srgbClr val="000000">
                      <a:alpha val="0"/>
                    </a:srgbClr>
                  </a:highlight>
                  <a:latin typeface="GTWalsheimProRegular"/>
                </a:rPr>
                <a:t>СТАЄ СУХІШОЮ</a:t>
              </a:r>
            </a:p>
            <a:p>
              <a:pPr algn="ctr">
                <a:lnSpc>
                  <a:spcPct val="110000"/>
                </a:lnSpc>
              </a:pPr>
              <a:endParaRPr lang="ru-RU" sz="1400" dirty="0">
                <a:solidFill>
                  <a:srgbClr val="007191"/>
                </a:solidFill>
                <a:latin typeface="GTWalsheimProRegular" panose="00000500000000000000" pitchFamily="50" charset="-52"/>
              </a:endParaRPr>
            </a:p>
          </p:txBody>
        </p:sp>
      </p:grpSp>
      <p:grpSp>
        <p:nvGrpSpPr>
          <p:cNvPr id="28" name="Группа 27"/>
          <p:cNvGrpSpPr/>
          <p:nvPr/>
        </p:nvGrpSpPr>
        <p:grpSpPr>
          <a:xfrm>
            <a:off x="8904284" y="3132106"/>
            <a:ext cx="2745430" cy="1107421"/>
            <a:chOff x="8904284" y="3182728"/>
            <a:chExt cx="2745430" cy="1107421"/>
          </a:xfrm>
        </p:grpSpPr>
        <p:sp>
          <p:nvSpPr>
            <p:cNvPr id="21" name="Скругленный прямоугольник 20"/>
            <p:cNvSpPr/>
            <p:nvPr/>
          </p:nvSpPr>
          <p:spPr>
            <a:xfrm>
              <a:off x="8904285" y="3182728"/>
              <a:ext cx="2745429" cy="1043945"/>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8904284" y="3336042"/>
              <a:ext cx="2745429" cy="954107"/>
            </a:xfrm>
            <a:prstGeom prst="rect">
              <a:avLst/>
            </a:prstGeom>
          </p:spPr>
          <p:txBody>
            <a:bodyPr wrap="square">
              <a:spAutoFit/>
            </a:bodyPr>
            <a:lstStyle/>
            <a:p>
              <a:pPr algn="ctr"/>
              <a:r>
                <a:rPr lang="uk" sz="1400" dirty="0">
                  <a:solidFill>
                    <a:srgbClr val="007191"/>
                  </a:solidFill>
                  <a:highlight>
                    <a:srgbClr val="000000">
                      <a:alpha val="0"/>
                    </a:srgbClr>
                  </a:highlight>
                  <a:latin typeface="GTWalsheimProRegular"/>
                </a:rPr>
                <a:t>ГІРШЕ ПРОТИСТОЇТЬ ПОЯВІ ЗАЛОМІВ </a:t>
              </a:r>
              <a:br>
                <a:rPr lang="uk" sz="1400"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ТА ЗМОР</a:t>
              </a:r>
              <a:r>
                <a:rPr lang="uk-UA" sz="1400" dirty="0">
                  <a:solidFill>
                    <a:srgbClr val="007191"/>
                  </a:solidFill>
                  <a:highlight>
                    <a:srgbClr val="000000">
                      <a:alpha val="0"/>
                    </a:srgbClr>
                  </a:highlight>
                  <a:latin typeface="GTWalsheimProRegular"/>
                </a:rPr>
                <a:t>Щ</a:t>
              </a:r>
              <a:r>
                <a:rPr lang="uk" sz="1400" dirty="0">
                  <a:solidFill>
                    <a:srgbClr val="007191"/>
                  </a:solidFill>
                  <a:highlight>
                    <a:srgbClr val="000000">
                      <a:alpha val="0"/>
                    </a:srgbClr>
                  </a:highlight>
                  <a:latin typeface="GTWalsheimProRegular"/>
                </a:rPr>
                <a:t>ОК</a:t>
              </a:r>
            </a:p>
            <a:p>
              <a:pPr algn="ctr"/>
              <a:endParaRPr lang="ru-RU" sz="1400" dirty="0">
                <a:solidFill>
                  <a:srgbClr val="007191"/>
                </a:solidFill>
                <a:latin typeface="GTWalsheimProRegular" panose="00000500000000000000" pitchFamily="50" charset="-52"/>
              </a:endParaRPr>
            </a:p>
          </p:txBody>
        </p:sp>
      </p:grpSp>
      <p:grpSp>
        <p:nvGrpSpPr>
          <p:cNvPr id="36" name="Группа 35"/>
          <p:cNvGrpSpPr/>
          <p:nvPr/>
        </p:nvGrpSpPr>
        <p:grpSpPr>
          <a:xfrm>
            <a:off x="8904288" y="4388996"/>
            <a:ext cx="2795431" cy="732397"/>
            <a:chOff x="8904289" y="4365022"/>
            <a:chExt cx="2795431" cy="732397"/>
          </a:xfrm>
        </p:grpSpPr>
        <p:sp>
          <p:nvSpPr>
            <p:cNvPr id="19" name="Скругленный прямоугольник 18"/>
            <p:cNvSpPr/>
            <p:nvPr/>
          </p:nvSpPr>
          <p:spPr>
            <a:xfrm>
              <a:off x="8904289" y="4365022"/>
              <a:ext cx="2745429" cy="73239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8954291" y="4564398"/>
              <a:ext cx="2745429" cy="523220"/>
            </a:xfrm>
            <a:prstGeom prst="rect">
              <a:avLst/>
            </a:prstGeom>
          </p:spPr>
          <p:txBody>
            <a:bodyPr wrap="square">
              <a:spAutoFit/>
            </a:bodyPr>
            <a:lstStyle/>
            <a:p>
              <a:pPr algn="ctr"/>
              <a:r>
                <a:rPr lang="uk" sz="1400" dirty="0">
                  <a:solidFill>
                    <a:srgbClr val="007191"/>
                  </a:solidFill>
                  <a:highlight>
                    <a:srgbClr val="000000">
                      <a:alpha val="0"/>
                    </a:srgbClr>
                  </a:highlight>
                  <a:latin typeface="GTWalsheimProRegular"/>
                </a:rPr>
                <a:t>СТАЄ БІЛЬШ ПОРИСТОЮ</a:t>
              </a:r>
            </a:p>
            <a:p>
              <a:pPr algn="ctr"/>
              <a:endParaRPr lang="ru-RU" sz="1400" dirty="0">
                <a:solidFill>
                  <a:srgbClr val="007191"/>
                </a:solidFill>
                <a:latin typeface="GTWalsheimProRegular" panose="00000500000000000000" pitchFamily="50" charset="-52"/>
              </a:endParaRPr>
            </a:p>
          </p:txBody>
        </p:sp>
      </p:grpSp>
      <p:cxnSp>
        <p:nvCxnSpPr>
          <p:cNvPr id="29" name="Соединительная линия уступом 28"/>
          <p:cNvCxnSpPr>
            <a:cxnSpLocks/>
          </p:cNvCxnSpPr>
          <p:nvPr/>
        </p:nvCxnSpPr>
        <p:spPr>
          <a:xfrm rot="10800000">
            <a:off x="7049214" y="-565731"/>
            <a:ext cx="2198847" cy="200818"/>
          </a:xfrm>
          <a:prstGeom prst="bentConnector3">
            <a:avLst/>
          </a:prstGeom>
          <a:ln w="12700" cap="rnd">
            <a:solidFill>
              <a:schemeClr val="bg1"/>
            </a:solidFill>
            <a:prstDash val="sysDash"/>
            <a:miter lim="800000"/>
            <a:headEnd type="oval"/>
            <a:tailEnd type="triangle"/>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a:off x="3278927" y="-139227"/>
            <a:ext cx="1723552" cy="0"/>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7" name="Соединительная линия уступом 26"/>
          <p:cNvCxnSpPr>
            <a:cxnSpLocks/>
          </p:cNvCxnSpPr>
          <p:nvPr/>
        </p:nvCxnSpPr>
        <p:spPr>
          <a:xfrm flipV="1">
            <a:off x="1933954" y="-533020"/>
            <a:ext cx="1578238" cy="412023"/>
          </a:xfrm>
          <a:prstGeom prst="bentConnector3">
            <a:avLst/>
          </a:prstGeom>
          <a:ln w="12700" cap="rnd">
            <a:solidFill>
              <a:schemeClr val="bg1"/>
            </a:solidFill>
            <a:prstDash val="sysDash"/>
            <a:miter lim="800000"/>
            <a:headEnd type="oval"/>
            <a:tailEnd type="triangle"/>
          </a:ln>
        </p:spPr>
        <p:style>
          <a:lnRef idx="1">
            <a:schemeClr val="accent1"/>
          </a:lnRef>
          <a:fillRef idx="0">
            <a:schemeClr val="accent1"/>
          </a:fillRef>
          <a:effectRef idx="0">
            <a:schemeClr val="accent1"/>
          </a:effectRef>
          <a:fontRef idx="minor">
            <a:schemeClr val="tx1"/>
          </a:fontRef>
        </p:style>
      </p:cxnSp>
      <p:grpSp>
        <p:nvGrpSpPr>
          <p:cNvPr id="22" name="Группа 21"/>
          <p:cNvGrpSpPr/>
          <p:nvPr/>
        </p:nvGrpSpPr>
        <p:grpSpPr>
          <a:xfrm>
            <a:off x="8904284" y="1995758"/>
            <a:ext cx="2841316" cy="851101"/>
            <a:chOff x="8904283" y="2106501"/>
            <a:chExt cx="2841316" cy="851101"/>
          </a:xfrm>
        </p:grpSpPr>
        <p:sp>
          <p:nvSpPr>
            <p:cNvPr id="25" name="Скругленный прямоугольник 24"/>
            <p:cNvSpPr/>
            <p:nvPr/>
          </p:nvSpPr>
          <p:spPr>
            <a:xfrm>
              <a:off x="8904283" y="2106501"/>
              <a:ext cx="2745429" cy="732397"/>
            </a:xfrm>
            <a:prstGeom prst="roundRect">
              <a:avLst>
                <a:gd name="adj" fmla="val 125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8908410" y="2166167"/>
              <a:ext cx="2837189" cy="791435"/>
            </a:xfrm>
            <a:prstGeom prst="rect">
              <a:avLst/>
            </a:prstGeom>
          </p:spPr>
          <p:txBody>
            <a:bodyPr wrap="square">
              <a:spAutoFit/>
            </a:bodyPr>
            <a:lstStyle/>
            <a:p>
              <a:pPr algn="ctr">
                <a:lnSpc>
                  <a:spcPct val="110000"/>
                </a:lnSpc>
              </a:pPr>
              <a:r>
                <a:rPr lang="uk" sz="1400" dirty="0">
                  <a:solidFill>
                    <a:srgbClr val="007191"/>
                  </a:solidFill>
                  <a:highlight>
                    <a:srgbClr val="000000">
                      <a:alpha val="0"/>
                    </a:srgbClr>
                  </a:highlight>
                  <a:latin typeface="GTWalsheimProRegular"/>
                </a:rPr>
                <a:t>СТАЄ </a:t>
              </a:r>
              <a:br>
                <a:rPr lang="uk" sz="1400"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СХИЛЬНОЮ ДО ПІГМЕНТАЦІЇ</a:t>
              </a:r>
            </a:p>
            <a:p>
              <a:pPr algn="ctr">
                <a:lnSpc>
                  <a:spcPct val="110000"/>
                </a:lnSpc>
              </a:pPr>
              <a:endParaRPr lang="ru-RU" sz="1400" dirty="0">
                <a:solidFill>
                  <a:srgbClr val="007191"/>
                </a:solidFill>
                <a:latin typeface="GTWalsheimProRegular" panose="00000500000000000000" pitchFamily="50" charset="-52"/>
              </a:endParaRPr>
            </a:p>
          </p:txBody>
        </p:sp>
      </p:grpSp>
      <p:pic>
        <p:nvPicPr>
          <p:cNvPr id="49" name="Рисунок 4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90156" y="4422290"/>
            <a:ext cx="590228" cy="590228"/>
          </a:xfrm>
          <a:prstGeom prst="rect">
            <a:avLst/>
          </a:prstGeom>
        </p:spPr>
      </p:pic>
      <p:pic>
        <p:nvPicPr>
          <p:cNvPr id="50" name="Рисунок 4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50634" y="4476921"/>
            <a:ext cx="694247" cy="694247"/>
          </a:xfrm>
          <a:prstGeom prst="rect">
            <a:avLst/>
          </a:prstGeom>
        </p:spPr>
      </p:pic>
      <p:pic>
        <p:nvPicPr>
          <p:cNvPr id="51" name="Рисунок 5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478538" y="2882945"/>
            <a:ext cx="612696" cy="612696"/>
          </a:xfrm>
          <a:prstGeom prst="rect">
            <a:avLst/>
          </a:prstGeom>
        </p:spPr>
      </p:pic>
      <p:pic>
        <p:nvPicPr>
          <p:cNvPr id="52" name="Рисунок 5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186927" y="2031248"/>
            <a:ext cx="564140" cy="564140"/>
          </a:xfrm>
          <a:prstGeom prst="rect">
            <a:avLst/>
          </a:prstGeom>
        </p:spPr>
      </p:pic>
      <p:pic>
        <p:nvPicPr>
          <p:cNvPr id="53" name="Рисунок 5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503435" y="2013933"/>
            <a:ext cx="607800" cy="607800"/>
          </a:xfrm>
          <a:prstGeom prst="rect">
            <a:avLst/>
          </a:prstGeom>
        </p:spPr>
      </p:pic>
      <p:pic>
        <p:nvPicPr>
          <p:cNvPr id="54" name="Рисунок 5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86927" y="3434366"/>
            <a:ext cx="538097" cy="401543"/>
          </a:xfrm>
          <a:prstGeom prst="rect">
            <a:avLst/>
          </a:prstGeom>
        </p:spPr>
      </p:pic>
      <p:pic>
        <p:nvPicPr>
          <p:cNvPr id="55" name="Рисунок 54"/>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566281" y="3799901"/>
            <a:ext cx="468080" cy="468080"/>
          </a:xfrm>
          <a:prstGeom prst="rect">
            <a:avLst/>
          </a:prstGeom>
        </p:spPr>
      </p:pic>
    </p:spTree>
    <p:extLst>
      <p:ext uri="{BB962C8B-B14F-4D97-AF65-F5344CB8AC3E}">
        <p14:creationId xmlns:p14="http://schemas.microsoft.com/office/powerpoint/2010/main" val="1197791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Скругленный прямоугольник 26"/>
          <p:cNvSpPr/>
          <p:nvPr/>
        </p:nvSpPr>
        <p:spPr>
          <a:xfrm>
            <a:off x="-387275" y="1469427"/>
            <a:ext cx="4329190" cy="2052293"/>
          </a:xfrm>
          <a:prstGeom prst="roundRect">
            <a:avLst>
              <a:gd name="adj" fmla="val 5238"/>
            </a:avLst>
          </a:prstGeom>
          <a:solidFill>
            <a:srgbClr val="D6E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86345" y="4850139"/>
            <a:ext cx="12386903" cy="2151596"/>
          </a:xfrm>
          <a:prstGeom prst="rect">
            <a:avLst/>
          </a:prstGeom>
          <a:solidFill>
            <a:srgbClr val="D6EC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Объект 2"/>
          <p:cNvSpPr txBox="1">
            <a:spLocks/>
          </p:cNvSpPr>
          <p:nvPr/>
        </p:nvSpPr>
        <p:spPr>
          <a:xfrm>
            <a:off x="766763" y="1793584"/>
            <a:ext cx="2990424" cy="145661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007191"/>
                </a:solidFill>
                <a:highlight>
                  <a:srgbClr val="000000">
                    <a:alpha val="0"/>
                  </a:srgbClr>
                </a:highlight>
                <a:latin typeface="GTWalsheimProRegular"/>
              </a:rPr>
              <a:t>КОЛАГЕН ─ БІЛОК, ЯКИЙ ЛЕЖИТЬ В ОСНОВІ СПОЛУЧНОЇ ТКАНИНИ (ОРГАНИ, СУХОЖИЛЛЯ, КІСТКИ, ШКІРА, ВОЛОССЯ, НІГТІ ТА </a:t>
            </a:r>
            <a:r>
              <a:rPr lang="uk-UA" sz="1400" dirty="0">
                <a:solidFill>
                  <a:srgbClr val="007191"/>
                </a:solidFill>
                <a:highlight>
                  <a:srgbClr val="000000">
                    <a:alpha val="0"/>
                  </a:srgbClr>
                </a:highlight>
                <a:latin typeface="GTWalsheimProRegular"/>
              </a:rPr>
              <a:t>ІН</a:t>
            </a:r>
            <a:r>
              <a:rPr lang="uk" sz="1400" dirty="0">
                <a:solidFill>
                  <a:srgbClr val="007191"/>
                </a:solidFill>
                <a:highlight>
                  <a:srgbClr val="000000">
                    <a:alpha val="0"/>
                  </a:srgbClr>
                </a:highlight>
                <a:latin typeface="GTWalsheimProRegular"/>
              </a:rPr>
              <a:t>.) </a:t>
            </a:r>
            <a:br>
              <a:rPr lang="uk" sz="1400"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І ЗАБЕЗПЕЧУЄ ЇЇ МІЦНІСТЬ.</a:t>
            </a:r>
          </a:p>
          <a:p>
            <a:pPr marL="0" indent="0">
              <a:lnSpc>
                <a:spcPct val="110000"/>
              </a:lnSpc>
              <a:buNone/>
            </a:pPr>
            <a:r>
              <a:rPr lang="ru-RU" sz="1400" dirty="0">
                <a:solidFill>
                  <a:srgbClr val="007191"/>
                </a:solidFill>
              </a:rPr>
              <a:t>.</a:t>
            </a:r>
          </a:p>
        </p:txBody>
      </p:sp>
      <p:sp>
        <p:nvSpPr>
          <p:cNvPr id="3" name="Прямоугольник 2"/>
          <p:cNvSpPr/>
          <p:nvPr/>
        </p:nvSpPr>
        <p:spPr>
          <a:xfrm>
            <a:off x="731839" y="728663"/>
            <a:ext cx="8172450" cy="387798"/>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ЩО ТАКЕ КОЛАГЕН І ДЛЯ ЧОГО ВІН ПОТРІБЕН</a:t>
            </a:r>
            <a:endParaRPr lang="ru-RU" sz="2800" dirty="0">
              <a:solidFill>
                <a:srgbClr val="007191"/>
              </a:solidFill>
              <a:highlight>
                <a:srgbClr val="000000">
                  <a:alpha val="0"/>
                </a:srgbClr>
              </a:highlight>
              <a:latin typeface="GTWalsheimProRegular" panose="00000500000000000000" pitchFamily="50" charset="-52"/>
            </a:endParaRPr>
          </a:p>
        </p:txBody>
      </p:sp>
      <p:sp>
        <p:nvSpPr>
          <p:cNvPr id="5" name="Прямоугольник 4"/>
          <p:cNvSpPr/>
          <p:nvPr/>
        </p:nvSpPr>
        <p:spPr>
          <a:xfrm>
            <a:off x="4365246" y="2585053"/>
            <a:ext cx="2319033" cy="1218795"/>
          </a:xfrm>
          <a:prstGeom prst="rect">
            <a:avLst/>
          </a:prstGeom>
        </p:spPr>
        <p:txBody>
          <a:bodyPr wrap="square" lIns="0" tIns="0" rIns="0" bIns="0">
            <a:spAutoFit/>
          </a:bodyPr>
          <a:lstStyle/>
          <a:p>
            <a:pPr>
              <a:lnSpc>
                <a:spcPct val="110000"/>
              </a:lnSpc>
              <a:spcBef>
                <a:spcPts val="2400"/>
              </a:spcBef>
            </a:pPr>
            <a:r>
              <a:rPr lang="ru-RU" sz="4800" dirty="0">
                <a:solidFill>
                  <a:srgbClr val="007191"/>
                </a:solidFill>
                <a:latin typeface="GT Walsheim Pro Bold" panose="00000800000000000000" pitchFamily="50" charset="-52"/>
              </a:rPr>
              <a:t>70</a:t>
            </a:r>
            <a:r>
              <a:rPr lang="ru-RU" sz="4800" baseline="30000" dirty="0">
                <a:solidFill>
                  <a:srgbClr val="007191"/>
                </a:solidFill>
                <a:latin typeface="GT Walsheim Pro Bold" panose="00000800000000000000" pitchFamily="50" charset="-52"/>
              </a:rPr>
              <a:t>%</a:t>
            </a:r>
            <a:r>
              <a:rPr lang="ru-RU" sz="4800" dirty="0">
                <a:solidFill>
                  <a:srgbClr val="007191"/>
                </a:solidFill>
                <a:latin typeface="GT Walsheim Pro Bold" panose="00000800000000000000" pitchFamily="50" charset="-52"/>
              </a:rPr>
              <a:t> </a:t>
            </a:r>
            <a:br>
              <a:rPr lang="ru-RU" sz="4400" dirty="0">
                <a:solidFill>
                  <a:srgbClr val="007191"/>
                </a:solidFill>
                <a:latin typeface="GT Walsheim Pro Bold" panose="00000800000000000000" pitchFamily="50" charset="-52"/>
              </a:rPr>
            </a:br>
            <a:r>
              <a:rPr lang="uk" sz="1200" dirty="0">
                <a:solidFill>
                  <a:srgbClr val="007191"/>
                </a:solidFill>
                <a:highlight>
                  <a:srgbClr val="000000">
                    <a:alpha val="0"/>
                  </a:srgbClr>
                </a:highlight>
                <a:latin typeface="GTWalsheimProRegular"/>
              </a:rPr>
              <a:t>усіх білків шкірної тканини склада</a:t>
            </a:r>
            <a:r>
              <a:rPr lang="uk-UA" sz="1200" dirty="0">
                <a:solidFill>
                  <a:srgbClr val="007191"/>
                </a:solidFill>
                <a:highlight>
                  <a:srgbClr val="000000">
                    <a:alpha val="0"/>
                  </a:srgbClr>
                </a:highlight>
                <a:latin typeface="GTWalsheimProRegular"/>
              </a:rPr>
              <a:t>ю</a:t>
            </a:r>
            <a:r>
              <a:rPr lang="uk" sz="1200" dirty="0">
                <a:solidFill>
                  <a:srgbClr val="007191"/>
                </a:solidFill>
                <a:highlight>
                  <a:srgbClr val="000000">
                    <a:alpha val="0"/>
                  </a:srgbClr>
                </a:highlight>
                <a:latin typeface="GTWalsheimProRegular"/>
              </a:rPr>
              <a:t>ться із колагену </a:t>
            </a:r>
            <a:r>
              <a:rPr lang="en-US" sz="1200" dirty="0">
                <a:solidFill>
                  <a:srgbClr val="007191"/>
                </a:solidFill>
                <a:latin typeface="GTWalsheimProRegular" panose="00000500000000000000" pitchFamily="50" charset="-52"/>
              </a:rPr>
              <a:t>*</a:t>
            </a:r>
          </a:p>
        </p:txBody>
      </p:sp>
      <p:sp>
        <p:nvSpPr>
          <p:cNvPr id="6" name="Прямоугольник 5"/>
          <p:cNvSpPr/>
          <p:nvPr/>
        </p:nvSpPr>
        <p:spPr>
          <a:xfrm>
            <a:off x="793532" y="5233212"/>
            <a:ext cx="2804952" cy="1448730"/>
          </a:xfrm>
          <a:prstGeom prst="rect">
            <a:avLst/>
          </a:prstGeom>
        </p:spPr>
        <p:txBody>
          <a:bodyPr wrap="square" lIns="0" tIns="0" rIns="0" bIns="0">
            <a:spAutoFit/>
          </a:bodyPr>
          <a:lstStyle/>
          <a:p>
            <a:pPr>
              <a:lnSpc>
                <a:spcPct val="110000"/>
              </a:lnSpc>
              <a:spcBef>
                <a:spcPts val="2400"/>
              </a:spcBef>
            </a:pPr>
            <a:r>
              <a:rPr lang="uk" sz="3200" dirty="0">
                <a:solidFill>
                  <a:srgbClr val="007191"/>
                </a:solidFill>
                <a:highlight>
                  <a:srgbClr val="000000">
                    <a:alpha val="0"/>
                  </a:srgbClr>
                </a:highlight>
                <a:latin typeface="GT Walsheim Pro Bold"/>
              </a:rPr>
              <a:t>до 30 років</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організм виробляє колаген у достатній кількості</a:t>
            </a:r>
            <a:endParaRPr lang="en-US" sz="1200" dirty="0">
              <a:solidFill>
                <a:srgbClr val="007191"/>
              </a:solidFill>
              <a:latin typeface="GTWalsheimProRegular" panose="00000500000000000000" pitchFamily="50" charset="-52"/>
            </a:endParaRPr>
          </a:p>
          <a:p>
            <a:pPr>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7" name="Прямоугольник 6"/>
          <p:cNvSpPr/>
          <p:nvPr/>
        </p:nvSpPr>
        <p:spPr>
          <a:xfrm>
            <a:off x="4365247" y="5230606"/>
            <a:ext cx="3030614" cy="1354217"/>
          </a:xfrm>
          <a:prstGeom prst="rect">
            <a:avLst/>
          </a:prstGeom>
        </p:spPr>
        <p:txBody>
          <a:bodyPr wrap="square" lIns="0" tIns="0" rIns="0" bIns="0">
            <a:spAutoFit/>
          </a:bodyPr>
          <a:lstStyle/>
          <a:p>
            <a:pPr>
              <a:spcBef>
                <a:spcPts val="2400"/>
              </a:spcBef>
            </a:pPr>
            <a:r>
              <a:rPr lang="uk" sz="3200" dirty="0">
                <a:solidFill>
                  <a:srgbClr val="007191"/>
                </a:solidFill>
                <a:highlight>
                  <a:srgbClr val="000000">
                    <a:alpha val="0"/>
                  </a:srgbClr>
                </a:highlight>
                <a:latin typeface="GT Walsheim Pro Bold"/>
              </a:rPr>
              <a:t>1</a:t>
            </a:r>
            <a:r>
              <a:rPr lang="uk" sz="3200" baseline="30000" dirty="0">
                <a:solidFill>
                  <a:srgbClr val="007191"/>
                </a:solidFill>
                <a:highlight>
                  <a:srgbClr val="000000">
                    <a:alpha val="0"/>
                  </a:srgbClr>
                </a:highlight>
                <a:latin typeface="GT Walsheim Pro Bold"/>
              </a:rPr>
              <a:t>%</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колагену може втрачати організм людини після 40 років щорічно**</a:t>
            </a:r>
          </a:p>
          <a:p>
            <a:pPr>
              <a:spcBef>
                <a:spcPts val="2400"/>
              </a:spcBef>
            </a:pPr>
            <a:endParaRPr lang="en-US" sz="1200" dirty="0">
              <a:solidFill>
                <a:srgbClr val="007191"/>
              </a:solidFill>
              <a:latin typeface="GTWalsheimProRegular" panose="00000500000000000000" pitchFamily="50" charset="-52"/>
            </a:endParaRPr>
          </a:p>
        </p:txBody>
      </p:sp>
      <p:sp>
        <p:nvSpPr>
          <p:cNvPr id="8" name="Прямоугольник 7"/>
          <p:cNvSpPr/>
          <p:nvPr/>
        </p:nvSpPr>
        <p:spPr>
          <a:xfrm>
            <a:off x="8241780" y="5230606"/>
            <a:ext cx="3434283" cy="1661993"/>
          </a:xfrm>
          <a:prstGeom prst="rect">
            <a:avLst/>
          </a:prstGeom>
        </p:spPr>
        <p:txBody>
          <a:bodyPr wrap="square" lIns="0" tIns="0" rIns="0" bIns="0">
            <a:spAutoFit/>
          </a:bodyPr>
          <a:lstStyle/>
          <a:p>
            <a:pPr>
              <a:lnSpc>
                <a:spcPct val="110000"/>
              </a:lnSpc>
              <a:spcBef>
                <a:spcPts val="2400"/>
              </a:spcBef>
            </a:pPr>
            <a:r>
              <a:rPr lang="ru-RU" sz="3200" dirty="0">
                <a:solidFill>
                  <a:srgbClr val="007191"/>
                </a:solidFill>
                <a:latin typeface="GT Walsheim Pro Bold" panose="00000800000000000000" pitchFamily="50" charset="-52"/>
              </a:rPr>
              <a:t>на 75</a:t>
            </a:r>
            <a:r>
              <a:rPr lang="ru-RU" sz="3200" baseline="30000" dirty="0">
                <a:solidFill>
                  <a:srgbClr val="007191"/>
                </a:solidFill>
                <a:latin typeface="GT Walsheim Pro Bold" panose="00000800000000000000" pitchFamily="50" charset="-52"/>
              </a:rPr>
              <a:t>%</a:t>
            </a:r>
            <a:br>
              <a:rPr lang="ru-RU" sz="4400" dirty="0">
                <a:solidFill>
                  <a:srgbClr val="007191"/>
                </a:solidFill>
                <a:latin typeface="GT Walsheim Pro Bold" panose="00000800000000000000" pitchFamily="50" charset="-52"/>
              </a:rPr>
            </a:br>
            <a:r>
              <a:rPr lang="uk" sz="1200" dirty="0">
                <a:solidFill>
                  <a:srgbClr val="007191"/>
                </a:solidFill>
                <a:highlight>
                  <a:srgbClr val="000000">
                    <a:alpha val="0"/>
                  </a:srgbClr>
                </a:highlight>
                <a:latin typeface="GTWalsheimProRegular"/>
              </a:rPr>
              <a:t>вироблення колагену може зменшитися</a:t>
            </a:r>
            <a:br>
              <a:rPr lang="uk" sz="4400" dirty="0">
                <a:solidFill>
                  <a:srgbClr val="007191"/>
                </a:solidFill>
                <a:highlight>
                  <a:srgbClr val="000000">
                    <a:alpha val="0"/>
                  </a:srgbClr>
                </a:highlight>
                <a:latin typeface="GT Walsheim Pro Bold"/>
              </a:rPr>
            </a:br>
            <a:r>
              <a:rPr lang="uk" sz="1200" dirty="0">
                <a:solidFill>
                  <a:srgbClr val="007191"/>
                </a:solidFill>
                <a:highlight>
                  <a:srgbClr val="000000">
                    <a:alpha val="0"/>
                  </a:srgbClr>
                </a:highlight>
                <a:latin typeface="GTWalsheimProRegular"/>
              </a:rPr>
              <a:t>в організмі приблизно у 80 років у порівнянні </a:t>
            </a:r>
            <a:br>
              <a:rPr lang="uk" sz="1200" dirty="0">
                <a:solidFill>
                  <a:srgbClr val="007191"/>
                </a:solidFill>
                <a:highlight>
                  <a:srgbClr val="000000">
                    <a:alpha val="0"/>
                  </a:srgbClr>
                </a:highlight>
                <a:latin typeface="GTWalsheimProRegular"/>
              </a:rPr>
            </a:br>
            <a:r>
              <a:rPr lang="uk" sz="1200" dirty="0">
                <a:solidFill>
                  <a:srgbClr val="007191"/>
                </a:solidFill>
                <a:highlight>
                  <a:srgbClr val="000000">
                    <a:alpha val="0"/>
                  </a:srgbClr>
                </a:highlight>
                <a:latin typeface="GTWalsheimProRegular"/>
              </a:rPr>
              <a:t>з молодими людьми</a:t>
            </a:r>
            <a:endParaRPr lang="en-US" sz="1200" dirty="0">
              <a:solidFill>
                <a:srgbClr val="007191"/>
              </a:solidFill>
              <a:latin typeface="GTWalsheimProRegular" panose="00000500000000000000" pitchFamily="50" charset="-52"/>
            </a:endParaRPr>
          </a:p>
          <a:p>
            <a:pPr>
              <a:lnSpc>
                <a:spcPct val="110000"/>
              </a:lnSpc>
              <a:spcBef>
                <a:spcPts val="2400"/>
              </a:spcBef>
            </a:pPr>
            <a:endParaRPr lang="en-US" sz="1200" dirty="0">
              <a:solidFill>
                <a:srgbClr val="007191"/>
              </a:solidFill>
              <a:latin typeface="GTWalsheimProRegular" panose="00000500000000000000" pitchFamily="50" charset="-52"/>
            </a:endParaRPr>
          </a:p>
        </p:txBody>
      </p:sp>
      <p:sp>
        <p:nvSpPr>
          <p:cNvPr id="9" name="Прямоугольник 8"/>
          <p:cNvSpPr/>
          <p:nvPr/>
        </p:nvSpPr>
        <p:spPr>
          <a:xfrm>
            <a:off x="4365246" y="1496928"/>
            <a:ext cx="2207569" cy="937821"/>
          </a:xfrm>
          <a:prstGeom prst="rect">
            <a:avLst/>
          </a:prstGeom>
        </p:spPr>
        <p:txBody>
          <a:bodyPr wrap="square" lIns="0" tIns="0" rIns="0" bIns="0">
            <a:spAutoFit/>
          </a:bodyPr>
          <a:lstStyle/>
          <a:p>
            <a:pPr>
              <a:lnSpc>
                <a:spcPct val="110000"/>
              </a:lnSpc>
              <a:spcBef>
                <a:spcPts val="2400"/>
              </a:spcBef>
            </a:pPr>
            <a:r>
              <a:rPr lang="ru-RU" sz="3200" dirty="0">
                <a:solidFill>
                  <a:srgbClr val="007191"/>
                </a:solidFill>
                <a:latin typeface="GT Walsheim Pro Bold" panose="00000800000000000000" pitchFamily="50" charset="-52"/>
              </a:rPr>
              <a:t>25–35</a:t>
            </a:r>
            <a:r>
              <a:rPr lang="ru-RU" sz="3200" baseline="30000" dirty="0">
                <a:solidFill>
                  <a:srgbClr val="007191"/>
                </a:solidFill>
                <a:latin typeface="GT Walsheim Pro Bold" panose="00000800000000000000" pitchFamily="50" charset="-52"/>
              </a:rPr>
              <a:t>%</a:t>
            </a:r>
            <a:r>
              <a:rPr lang="ru-RU" sz="3200" dirty="0">
                <a:solidFill>
                  <a:srgbClr val="007191"/>
                </a:solidFill>
                <a:latin typeface="GT Walsheim Pro Bold" panose="00000800000000000000" pitchFamily="50" charset="-52"/>
              </a:rPr>
              <a:t> </a:t>
            </a:r>
            <a:br>
              <a:rPr lang="ru-RU" sz="4400" dirty="0">
                <a:solidFill>
                  <a:srgbClr val="007191"/>
                </a:solidFill>
                <a:latin typeface="GT Walsheim Pro Bold" panose="00000800000000000000" pitchFamily="50" charset="-52"/>
              </a:rPr>
            </a:br>
            <a:r>
              <a:rPr lang="uk-UA" sz="1200" dirty="0">
                <a:solidFill>
                  <a:srgbClr val="007191"/>
                </a:solidFill>
                <a:highlight>
                  <a:srgbClr val="000000">
                    <a:alpha val="0"/>
                  </a:srgbClr>
                </a:highlight>
                <a:latin typeface="GTWalsheimProRegular"/>
              </a:rPr>
              <a:t>усього білка в організмі людини становить колаген</a:t>
            </a:r>
            <a:endParaRPr lang="en-US" sz="1200" dirty="0">
              <a:solidFill>
                <a:srgbClr val="007191"/>
              </a:solidFill>
              <a:latin typeface="GTWalsheimProRegular" panose="00000500000000000000" pitchFamily="50" charset="-52"/>
            </a:endParaRPr>
          </a:p>
        </p:txBody>
      </p:sp>
      <p:cxnSp>
        <p:nvCxnSpPr>
          <p:cNvPr id="11" name="Прямая соединительная линия 10"/>
          <p:cNvCxnSpPr/>
          <p:nvPr/>
        </p:nvCxnSpPr>
        <p:spPr>
          <a:xfrm>
            <a:off x="3941915" y="5173206"/>
            <a:ext cx="0" cy="1277698"/>
          </a:xfrm>
          <a:prstGeom prst="line">
            <a:avLst/>
          </a:prstGeom>
          <a:ln>
            <a:solidFill>
              <a:srgbClr val="007191"/>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7682340" y="5173206"/>
            <a:ext cx="0" cy="1277698"/>
          </a:xfrm>
          <a:prstGeom prst="line">
            <a:avLst/>
          </a:prstGeom>
          <a:ln>
            <a:solidFill>
              <a:srgbClr val="007191"/>
            </a:solidFill>
          </a:ln>
        </p:spPr>
        <p:style>
          <a:lnRef idx="1">
            <a:schemeClr val="accent1"/>
          </a:lnRef>
          <a:fillRef idx="0">
            <a:schemeClr val="accent1"/>
          </a:fillRef>
          <a:effectRef idx="0">
            <a:schemeClr val="accent1"/>
          </a:effectRef>
          <a:fontRef idx="minor">
            <a:schemeClr val="tx1"/>
          </a:fontRef>
        </p:style>
      </p:cxnSp>
      <p:sp>
        <p:nvSpPr>
          <p:cNvPr id="14" name="Объект 2"/>
          <p:cNvSpPr txBox="1">
            <a:spLocks/>
          </p:cNvSpPr>
          <p:nvPr/>
        </p:nvSpPr>
        <p:spPr>
          <a:xfrm>
            <a:off x="7061560" y="1473215"/>
            <a:ext cx="4315049" cy="45326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200" dirty="0">
                <a:solidFill>
                  <a:srgbClr val="007191"/>
                </a:solidFill>
                <a:highlight>
                  <a:srgbClr val="000000">
                    <a:alpha val="0"/>
                  </a:srgbClr>
                </a:highlight>
                <a:latin typeface="GTWalsheimProRegular"/>
              </a:rPr>
              <a:t>КОЛАГЕН ВІДПОВІДАЄ ЗА ЕЛАСТИЧНІСТЬ ТКАНИН ТА ЇХ</a:t>
            </a:r>
            <a:r>
              <a:rPr lang="uk-UA" sz="1200" dirty="0">
                <a:solidFill>
                  <a:srgbClr val="007191"/>
                </a:solidFill>
                <a:highlight>
                  <a:srgbClr val="000000">
                    <a:alpha val="0"/>
                  </a:srgbClr>
                </a:highlight>
                <a:latin typeface="GTWalsheimProRegular"/>
              </a:rPr>
              <a:t>НЄ</a:t>
            </a:r>
            <a:r>
              <a:rPr lang="uk" sz="1200" dirty="0">
                <a:solidFill>
                  <a:srgbClr val="007191"/>
                </a:solidFill>
                <a:highlight>
                  <a:srgbClr val="000000">
                    <a:alpha val="0"/>
                  </a:srgbClr>
                </a:highlight>
                <a:latin typeface="GTWalsheimProRegular"/>
              </a:rPr>
              <a:t> ВІДНОВЛЕННЯ ПІСЛЯ РІЗНОМАНІТНИХ ПОШКОДЖЕНЬ</a:t>
            </a:r>
            <a:endParaRPr lang="ru-RU" sz="1200" dirty="0">
              <a:solidFill>
                <a:srgbClr val="007191"/>
              </a:solidFill>
            </a:endParaRPr>
          </a:p>
        </p:txBody>
      </p:sp>
      <p:pic>
        <p:nvPicPr>
          <p:cNvPr id="18" name="Рисунок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96146" y="2116991"/>
            <a:ext cx="4380463" cy="2290438"/>
          </a:xfrm>
          <a:prstGeom prst="rect">
            <a:avLst/>
          </a:prstGeom>
        </p:spPr>
      </p:pic>
      <p:cxnSp>
        <p:nvCxnSpPr>
          <p:cNvPr id="20" name="Прямая со стрелкой 19"/>
          <p:cNvCxnSpPr/>
          <p:nvPr/>
        </p:nvCxnSpPr>
        <p:spPr>
          <a:xfrm>
            <a:off x="6872248" y="4236408"/>
            <a:ext cx="501310" cy="0"/>
          </a:xfrm>
          <a:prstGeom prst="straightConnector1">
            <a:avLst/>
          </a:prstGeom>
          <a:ln w="12700" cap="rnd">
            <a:solidFill>
              <a:srgbClr val="00719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sp>
        <p:nvSpPr>
          <p:cNvPr id="22" name="Объект 2"/>
          <p:cNvSpPr txBox="1">
            <a:spLocks/>
          </p:cNvSpPr>
          <p:nvPr/>
        </p:nvSpPr>
        <p:spPr>
          <a:xfrm>
            <a:off x="7152238" y="4483734"/>
            <a:ext cx="996400" cy="24676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600"/>
              </a:spcBef>
              <a:buNone/>
            </a:pPr>
            <a:r>
              <a:rPr lang="uk" sz="1100" dirty="0">
                <a:solidFill>
                  <a:srgbClr val="007191"/>
                </a:solidFill>
                <a:highlight>
                  <a:srgbClr val="000000">
                    <a:alpha val="0"/>
                  </a:srgbClr>
                </a:highlight>
                <a:latin typeface="GTWalsheimProRegular"/>
              </a:rPr>
              <a:t>30 РОКІВ</a:t>
            </a:r>
          </a:p>
          <a:p>
            <a:pPr marL="0" indent="0" algn="ctr">
              <a:lnSpc>
                <a:spcPct val="110000"/>
              </a:lnSpc>
              <a:spcBef>
                <a:spcPts val="600"/>
              </a:spcBef>
              <a:buNone/>
            </a:pPr>
            <a:r>
              <a:rPr lang="ru-RU" sz="1100" dirty="0">
                <a:solidFill>
                  <a:srgbClr val="007191"/>
                </a:solidFill>
              </a:rPr>
              <a:t> </a:t>
            </a:r>
          </a:p>
        </p:txBody>
      </p:sp>
      <p:sp>
        <p:nvSpPr>
          <p:cNvPr id="23" name="Объект 2"/>
          <p:cNvSpPr txBox="1">
            <a:spLocks/>
          </p:cNvSpPr>
          <p:nvPr/>
        </p:nvSpPr>
        <p:spPr>
          <a:xfrm>
            <a:off x="8688177" y="4483734"/>
            <a:ext cx="996400" cy="24676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600"/>
              </a:spcBef>
              <a:buNone/>
            </a:pPr>
            <a:r>
              <a:rPr lang="uk" sz="1100" dirty="0">
                <a:solidFill>
                  <a:srgbClr val="007191"/>
                </a:solidFill>
                <a:highlight>
                  <a:srgbClr val="000000">
                    <a:alpha val="0"/>
                  </a:srgbClr>
                </a:highlight>
                <a:latin typeface="GTWalsheimProRegular"/>
              </a:rPr>
              <a:t>45 РОКІВ</a:t>
            </a:r>
          </a:p>
          <a:p>
            <a:pPr marL="0" indent="0" algn="ctr">
              <a:lnSpc>
                <a:spcPct val="110000"/>
              </a:lnSpc>
              <a:spcBef>
                <a:spcPts val="600"/>
              </a:spcBef>
              <a:buNone/>
            </a:pPr>
            <a:endParaRPr lang="ru-RU" sz="1100" dirty="0">
              <a:solidFill>
                <a:srgbClr val="007191"/>
              </a:solidFill>
            </a:endParaRPr>
          </a:p>
        </p:txBody>
      </p:sp>
      <p:sp>
        <p:nvSpPr>
          <p:cNvPr id="25" name="Объект 2"/>
          <p:cNvSpPr txBox="1">
            <a:spLocks/>
          </p:cNvSpPr>
          <p:nvPr/>
        </p:nvSpPr>
        <p:spPr>
          <a:xfrm>
            <a:off x="10224116" y="4483734"/>
            <a:ext cx="996400" cy="24676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600"/>
              </a:spcBef>
              <a:buNone/>
            </a:pPr>
            <a:r>
              <a:rPr lang="uk" sz="1100" dirty="0">
                <a:solidFill>
                  <a:srgbClr val="007191"/>
                </a:solidFill>
                <a:highlight>
                  <a:srgbClr val="000000">
                    <a:alpha val="0"/>
                  </a:srgbClr>
                </a:highlight>
                <a:latin typeface="GTWalsheimProRegular"/>
              </a:rPr>
              <a:t>55 РОКІВ</a:t>
            </a:r>
          </a:p>
          <a:p>
            <a:pPr marL="0" indent="0" algn="ctr">
              <a:lnSpc>
                <a:spcPct val="110000"/>
              </a:lnSpc>
              <a:spcBef>
                <a:spcPts val="600"/>
              </a:spcBef>
              <a:buNone/>
            </a:pPr>
            <a:endParaRPr lang="ru-RU" sz="1100" dirty="0">
              <a:solidFill>
                <a:srgbClr val="007191"/>
              </a:solidFill>
            </a:endParaRPr>
          </a:p>
        </p:txBody>
      </p:sp>
      <p:pic>
        <p:nvPicPr>
          <p:cNvPr id="10" name="Рисунок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0284" y="2840780"/>
            <a:ext cx="2396948" cy="2814673"/>
          </a:xfrm>
          <a:prstGeom prst="rect">
            <a:avLst/>
          </a:prstGeom>
        </p:spPr>
      </p:pic>
      <p:pic>
        <p:nvPicPr>
          <p:cNvPr id="4" name="Рисунок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833257">
            <a:off x="2072324" y="2829985"/>
            <a:ext cx="2755963" cy="3307499"/>
          </a:xfrm>
          <a:prstGeom prst="rect">
            <a:avLst/>
          </a:prstGeom>
        </p:spPr>
      </p:pic>
      <p:sp>
        <p:nvSpPr>
          <p:cNvPr id="24" name="Объект 2">
            <a:extLst>
              <a:ext uri="{FF2B5EF4-FFF2-40B4-BE49-F238E27FC236}">
                <a16:creationId xmlns:a16="http://schemas.microsoft.com/office/drawing/2014/main" id="{DE064B00-CE35-4B4B-898B-B9EFC5D392F0}"/>
              </a:ext>
            </a:extLst>
          </p:cNvPr>
          <p:cNvSpPr txBox="1">
            <a:spLocks/>
          </p:cNvSpPr>
          <p:nvPr/>
        </p:nvSpPr>
        <p:spPr>
          <a:xfrm>
            <a:off x="766763" y="6547678"/>
            <a:ext cx="10909299" cy="28964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 sz="900" dirty="0">
                <a:solidFill>
                  <a:srgbClr val="BFBFBF"/>
                </a:solidFill>
                <a:highlight>
                  <a:srgbClr val="000000">
                    <a:alpha val="0"/>
                  </a:srgbClr>
                </a:highlight>
                <a:latin typeface="GTWalsheimProRegular"/>
              </a:rPr>
              <a:t>*В. П. Федотов, В. А. Бочаров, Є. Ю. Корецька та ін. ОСНОВИ ПРАКТИЧНОЇ КОСМЕТОЛОГІЇ. ** Decreased collagen production in chronologically aged skin: roles of age-dependent alteration in fibroblast function and defective mechanical stimulation. Varani J, Dame MK, Rittie L, Fligiel SE, Kang S, Fisher GJ, Voorhees JJ. Am J Pathol. 2006 Jun; 168 (6): 1861-8. </a:t>
            </a:r>
          </a:p>
          <a:p>
            <a:pPr marL="0" indent="0">
              <a:buNone/>
            </a:pPr>
            <a:endParaRPr lang="ru-RU" sz="900" dirty="0">
              <a:solidFill>
                <a:schemeClr val="bg1">
                  <a:lumMod val="75000"/>
                </a:schemeClr>
              </a:solidFill>
            </a:endParaRPr>
          </a:p>
        </p:txBody>
      </p:sp>
      <p:sp>
        <p:nvSpPr>
          <p:cNvPr id="28" name="Объект 2">
            <a:extLst>
              <a:ext uri="{FF2B5EF4-FFF2-40B4-BE49-F238E27FC236}">
                <a16:creationId xmlns:a16="http://schemas.microsoft.com/office/drawing/2014/main" id="{2E87711D-5A4E-484F-9A75-3470D014D8FF}"/>
              </a:ext>
            </a:extLst>
          </p:cNvPr>
          <p:cNvSpPr txBox="1">
            <a:spLocks/>
          </p:cNvSpPr>
          <p:nvPr/>
        </p:nvSpPr>
        <p:spPr>
          <a:xfrm>
            <a:off x="266134" y="6577481"/>
            <a:ext cx="4915327" cy="28964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ru-RU" sz="900" dirty="0">
              <a:solidFill>
                <a:schemeClr val="bg1">
                  <a:lumMod val="75000"/>
                </a:schemeClr>
              </a:solidFill>
            </a:endParaRPr>
          </a:p>
        </p:txBody>
      </p:sp>
      <p:sp>
        <p:nvSpPr>
          <p:cNvPr id="12" name="Прямоугольник 11"/>
          <p:cNvSpPr/>
          <p:nvPr/>
        </p:nvSpPr>
        <p:spPr>
          <a:xfrm>
            <a:off x="5978290" y="4064377"/>
            <a:ext cx="795667" cy="317459"/>
          </a:xfrm>
          <a:prstGeom prst="rect">
            <a:avLst/>
          </a:prstGeom>
        </p:spPr>
        <p:txBody>
          <a:bodyPr wrap="none">
            <a:spAutoFit/>
          </a:bodyPr>
          <a:lstStyle/>
          <a:p>
            <a:pPr>
              <a:lnSpc>
                <a:spcPct val="110000"/>
              </a:lnSpc>
              <a:spcBef>
                <a:spcPts val="600"/>
              </a:spcBef>
            </a:pPr>
            <a:r>
              <a:rPr lang="uk" sz="1400" dirty="0">
                <a:solidFill>
                  <a:srgbClr val="007191"/>
                </a:solidFill>
                <a:highlight>
                  <a:srgbClr val="000000">
                    <a:alpha val="0"/>
                  </a:srgbClr>
                </a:highlight>
                <a:latin typeface="GTWalsheimProRegular"/>
              </a:rPr>
              <a:t>Колаген</a:t>
            </a:r>
          </a:p>
        </p:txBody>
      </p:sp>
    </p:spTree>
    <p:extLst>
      <p:ext uri="{BB962C8B-B14F-4D97-AF65-F5344CB8AC3E}">
        <p14:creationId xmlns:p14="http://schemas.microsoft.com/office/powerpoint/2010/main" val="2129543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12" y="0"/>
            <a:ext cx="12192000" cy="6858000"/>
          </a:xfrm>
          <a:prstGeom prst="rect">
            <a:avLst/>
          </a:prstGeom>
        </p:spPr>
      </p:pic>
      <p:sp>
        <p:nvSpPr>
          <p:cNvPr id="3" name="Прямоугольник 2"/>
          <p:cNvSpPr/>
          <p:nvPr/>
        </p:nvSpPr>
        <p:spPr>
          <a:xfrm>
            <a:off x="731839" y="728663"/>
            <a:ext cx="5668962" cy="1163395"/>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КОЛАГЕН — ДЖЕРЕЛО МОЛОДОСТІ </a:t>
            </a:r>
            <a:r>
              <a:rPr lang="uk-UA" sz="2800" dirty="0">
                <a:solidFill>
                  <a:srgbClr val="007191"/>
                </a:solidFill>
                <a:highlight>
                  <a:srgbClr val="000000">
                    <a:alpha val="0"/>
                  </a:srgbClr>
                </a:highlight>
                <a:latin typeface="GTWalsheimProRegular"/>
              </a:rPr>
              <a:t>ТА</a:t>
            </a:r>
            <a:r>
              <a:rPr lang="uk" sz="2800" dirty="0">
                <a:solidFill>
                  <a:srgbClr val="007191"/>
                </a:solidFill>
                <a:highlight>
                  <a:srgbClr val="000000">
                    <a:alpha val="0"/>
                  </a:srgbClr>
                </a:highlight>
                <a:latin typeface="GTWalsheimProRegular"/>
              </a:rPr>
              <a:t> КРАСИ ШКІРИ</a:t>
            </a:r>
          </a:p>
          <a:p>
            <a:pPr>
              <a:lnSpc>
                <a:spcPct val="90000"/>
              </a:lnSpc>
            </a:pPr>
            <a:endParaRPr lang="ru-RU" sz="2800" dirty="0">
              <a:solidFill>
                <a:srgbClr val="007191"/>
              </a:solidFill>
              <a:latin typeface="GTWalsheimProRegular" panose="00000500000000000000" pitchFamily="50" charset="-52"/>
            </a:endParaRPr>
          </a:p>
        </p:txBody>
      </p:sp>
      <p:sp>
        <p:nvSpPr>
          <p:cNvPr id="10" name="Объект 2"/>
          <p:cNvSpPr txBox="1">
            <a:spLocks/>
          </p:cNvSpPr>
          <p:nvPr/>
        </p:nvSpPr>
        <p:spPr>
          <a:xfrm>
            <a:off x="766761" y="2308799"/>
            <a:ext cx="5292727" cy="3965001"/>
          </a:xfrm>
          <a:prstGeom prst="roundRect">
            <a:avLst>
              <a:gd name="adj" fmla="val 2031"/>
            </a:avLst>
          </a:prstGeom>
          <a:solidFill>
            <a:srgbClr val="007191"/>
          </a:solidFill>
        </p:spPr>
        <p:txBody>
          <a:bodyPr vert="horz" lIns="540000" tIns="36000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600" dirty="0">
                <a:solidFill>
                  <a:srgbClr val="FFFFFF"/>
                </a:solidFill>
                <a:highlight>
                  <a:srgbClr val="000000">
                    <a:alpha val="0"/>
                  </a:srgbClr>
                </a:highlight>
                <a:latin typeface="GTWalsheimProRegular"/>
              </a:rPr>
              <a:t>Формує гнучкий каркас шкіри, не даючи їй провисати</a:t>
            </a:r>
          </a:p>
          <a:p>
            <a:pPr marL="0" indent="0">
              <a:lnSpc>
                <a:spcPct val="110000"/>
              </a:lnSpc>
              <a:buNone/>
            </a:pPr>
            <a:r>
              <a:rPr lang="uk" sz="1600" dirty="0">
                <a:solidFill>
                  <a:srgbClr val="FFFFFF"/>
                </a:solidFill>
                <a:highlight>
                  <a:srgbClr val="000000">
                    <a:alpha val="0"/>
                  </a:srgbClr>
                </a:highlight>
                <a:latin typeface="GTWalsheimProRegular"/>
              </a:rPr>
              <a:t>Робить шкіру глад</a:t>
            </a:r>
            <a:r>
              <a:rPr lang="uk-UA" sz="1600" dirty="0" err="1">
                <a:solidFill>
                  <a:srgbClr val="FFFFFF"/>
                </a:solidFill>
                <a:highlight>
                  <a:srgbClr val="000000">
                    <a:alpha val="0"/>
                  </a:srgbClr>
                </a:highlight>
                <a:latin typeface="GTWalsheimProRegular"/>
              </a:rPr>
              <a:t>ень</a:t>
            </a:r>
            <a:r>
              <a:rPr lang="uk" sz="1600" dirty="0">
                <a:solidFill>
                  <a:srgbClr val="FFFFFF"/>
                </a:solidFill>
                <a:highlight>
                  <a:srgbClr val="000000">
                    <a:alpha val="0"/>
                  </a:srgbClr>
                </a:highlight>
                <a:latin typeface="GTWalsheimProRegular"/>
              </a:rPr>
              <a:t>кою та еластичною </a:t>
            </a:r>
          </a:p>
          <a:p>
            <a:pPr marL="0" indent="0">
              <a:lnSpc>
                <a:spcPct val="110000"/>
              </a:lnSpc>
              <a:buNone/>
            </a:pPr>
            <a:r>
              <a:rPr lang="uk" sz="1600" dirty="0">
                <a:solidFill>
                  <a:srgbClr val="FFFFFF"/>
                </a:solidFill>
                <a:highlight>
                  <a:srgbClr val="000000">
                    <a:alpha val="0"/>
                  </a:srgbClr>
                </a:highlight>
                <a:latin typeface="GTWalsheimProRegular"/>
              </a:rPr>
              <a:t>Допомагає зберігати здатність шкіри </a:t>
            </a:r>
            <a:br>
              <a:rPr lang="uk" sz="1600" dirty="0">
                <a:solidFill>
                  <a:srgbClr val="FFFFFF"/>
                </a:solidFill>
                <a:highlight>
                  <a:srgbClr val="000000">
                    <a:alpha val="0"/>
                  </a:srgbClr>
                </a:highlight>
                <a:latin typeface="GTWalsheimProRegular"/>
              </a:rPr>
            </a:br>
            <a:r>
              <a:rPr lang="uk" sz="1600" dirty="0">
                <a:solidFill>
                  <a:srgbClr val="FFFFFF"/>
                </a:solidFill>
                <a:highlight>
                  <a:srgbClr val="000000">
                    <a:alpha val="0"/>
                  </a:srgbClr>
                </a:highlight>
                <a:latin typeface="GTWalsheimProRegular"/>
              </a:rPr>
              <a:t>до відновлення</a:t>
            </a:r>
          </a:p>
          <a:p>
            <a:pPr marL="0" indent="0">
              <a:lnSpc>
                <a:spcPct val="110000"/>
              </a:lnSpc>
              <a:buNone/>
            </a:pPr>
            <a:r>
              <a:rPr lang="uk" sz="1600" dirty="0">
                <a:solidFill>
                  <a:srgbClr val="FFFFFF"/>
                </a:solidFill>
                <a:highlight>
                  <a:srgbClr val="000000">
                    <a:alpha val="0"/>
                  </a:srgbClr>
                </a:highlight>
                <a:latin typeface="GTWalsheimProRegular"/>
              </a:rPr>
              <a:t>Допомагає зберігати овал обличчя більш чітким </a:t>
            </a:r>
          </a:p>
          <a:p>
            <a:pPr marL="0" indent="0">
              <a:lnSpc>
                <a:spcPct val="110000"/>
              </a:lnSpc>
              <a:buNone/>
            </a:pPr>
            <a:r>
              <a:rPr lang="uk" sz="1600" dirty="0">
                <a:solidFill>
                  <a:srgbClr val="FFFFFF"/>
                </a:solidFill>
                <a:highlight>
                  <a:srgbClr val="000000">
                    <a:alpha val="0"/>
                  </a:srgbClr>
                </a:highlight>
                <a:latin typeface="GTWalsheimProRegular"/>
              </a:rPr>
              <a:t>Створює на шкірі захисний вологоутриму</a:t>
            </a:r>
            <a:r>
              <a:rPr lang="uk-UA" sz="1600" dirty="0" err="1">
                <a:solidFill>
                  <a:srgbClr val="FFFFFF"/>
                </a:solidFill>
                <a:highlight>
                  <a:srgbClr val="000000">
                    <a:alpha val="0"/>
                  </a:srgbClr>
                </a:highlight>
                <a:latin typeface="GTWalsheimProRegular"/>
              </a:rPr>
              <a:t>вальн</a:t>
            </a:r>
            <a:r>
              <a:rPr lang="uk" sz="1600" dirty="0">
                <a:solidFill>
                  <a:srgbClr val="FFFFFF"/>
                </a:solidFill>
                <a:highlight>
                  <a:srgbClr val="000000">
                    <a:alpha val="0"/>
                  </a:srgbClr>
                </a:highlight>
                <a:latin typeface="GTWalsheimProRegular"/>
              </a:rPr>
              <a:t>ий шар, завдяки чому вона довгий час залишається зволоженою</a:t>
            </a:r>
          </a:p>
          <a:p>
            <a:pPr marL="0" indent="0">
              <a:lnSpc>
                <a:spcPct val="110000"/>
              </a:lnSpc>
              <a:buNone/>
            </a:pPr>
            <a:r>
              <a:rPr lang="uk" sz="1600" dirty="0">
                <a:solidFill>
                  <a:srgbClr val="FFFFFF"/>
                </a:solidFill>
                <a:highlight>
                  <a:srgbClr val="000000">
                    <a:alpha val="0"/>
                  </a:srgbClr>
                </a:highlight>
                <a:latin typeface="GTWalsheimProRegular"/>
              </a:rPr>
              <a:t>Покращує загальний стан шкіри</a:t>
            </a:r>
          </a:p>
          <a:p>
            <a:pPr marL="0" indent="0">
              <a:lnSpc>
                <a:spcPct val="110000"/>
              </a:lnSpc>
              <a:buNone/>
            </a:pPr>
            <a:endParaRPr lang="ru-RU" sz="1600" dirty="0">
              <a:solidFill>
                <a:schemeClr val="bg1"/>
              </a:solidFill>
            </a:endParaRP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2686983"/>
            <a:ext cx="278960" cy="278960"/>
          </a:xfrm>
          <a:prstGeom prst="rect">
            <a:avLst/>
          </a:prstGeom>
        </p:spPr>
      </p:pic>
      <p:pic>
        <p:nvPicPr>
          <p:cNvPr id="14" name="Рисунок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3345477"/>
            <a:ext cx="278960" cy="278960"/>
          </a:xfrm>
          <a:prstGeom prst="rect">
            <a:avLst/>
          </a:prstGeom>
        </p:spPr>
      </p:pic>
      <p:pic>
        <p:nvPicPr>
          <p:cNvPr id="18" name="Рисунок 1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3761429"/>
            <a:ext cx="278960" cy="278960"/>
          </a:xfrm>
          <a:prstGeom prst="rect">
            <a:avLst/>
          </a:prstGeom>
        </p:spPr>
      </p:pic>
      <p:pic>
        <p:nvPicPr>
          <p:cNvPr id="19" name="Рисунок 1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4414384"/>
            <a:ext cx="278960" cy="278960"/>
          </a:xfrm>
          <a:prstGeom prst="rect">
            <a:avLst/>
          </a:prstGeom>
        </p:spPr>
      </p:pic>
      <p:pic>
        <p:nvPicPr>
          <p:cNvPr id="20" name="Рисунок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4825472"/>
            <a:ext cx="278960" cy="278960"/>
          </a:xfrm>
          <a:prstGeom prst="rect">
            <a:avLst/>
          </a:prstGeom>
        </p:spPr>
      </p:pic>
      <p:pic>
        <p:nvPicPr>
          <p:cNvPr id="21" name="Рисунок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7543" y="5734037"/>
            <a:ext cx="278960" cy="278960"/>
          </a:xfrm>
          <a:prstGeom prst="rect">
            <a:avLst/>
          </a:prstGeom>
        </p:spPr>
      </p:pic>
      <p:cxnSp>
        <p:nvCxnSpPr>
          <p:cNvPr id="13" name="Прямая со стрелкой 12"/>
          <p:cNvCxnSpPr/>
          <p:nvPr/>
        </p:nvCxnSpPr>
        <p:spPr>
          <a:xfrm>
            <a:off x="6059488" y="2409016"/>
            <a:ext cx="2523403" cy="0"/>
          </a:xfrm>
          <a:prstGeom prst="straightConnector1">
            <a:avLst/>
          </a:prstGeom>
          <a:ln w="12700" cap="rnd">
            <a:solidFill>
              <a:schemeClr val="bg1"/>
            </a:solidFill>
            <a:prstDash val="sysDash"/>
            <a:round/>
            <a:headEnd type="ova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2800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56" y="14139"/>
            <a:ext cx="12183744" cy="6853356"/>
          </a:xfrm>
          <a:prstGeom prst="rect">
            <a:avLst/>
          </a:prstGeom>
        </p:spPr>
      </p:pic>
      <p:sp>
        <p:nvSpPr>
          <p:cNvPr id="2" name="Объект 2"/>
          <p:cNvSpPr txBox="1">
            <a:spLocks/>
          </p:cNvSpPr>
          <p:nvPr/>
        </p:nvSpPr>
        <p:spPr>
          <a:xfrm>
            <a:off x="2603498" y="3212295"/>
            <a:ext cx="1620838" cy="72238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Шкіра стає більш тонкою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та сухою</a:t>
            </a:r>
          </a:p>
          <a:p>
            <a:pPr marL="0" indent="0">
              <a:lnSpc>
                <a:spcPct val="110000"/>
              </a:lnSpc>
              <a:buNone/>
            </a:pPr>
            <a:endParaRPr lang="ru-RU" sz="1400" dirty="0">
              <a:solidFill>
                <a:schemeClr val="tx1">
                  <a:lumMod val="85000"/>
                  <a:lumOff val="15000"/>
                </a:schemeClr>
              </a:solidFill>
            </a:endParaRPr>
          </a:p>
        </p:txBody>
      </p:sp>
      <p:sp>
        <p:nvSpPr>
          <p:cNvPr id="3" name="Прямоугольник 2"/>
          <p:cNvSpPr/>
          <p:nvPr/>
        </p:nvSpPr>
        <p:spPr>
          <a:xfrm>
            <a:off x="731839" y="728663"/>
            <a:ext cx="10944224" cy="387798"/>
          </a:xfrm>
          <a:prstGeom prst="rect">
            <a:avLst/>
          </a:prstGeom>
        </p:spPr>
        <p:txBody>
          <a:bodyPr wrap="square" lIns="0" tIns="0" rIns="0" bIns="0">
            <a:spAutoFit/>
          </a:bodyPr>
          <a:lstStyle/>
          <a:p>
            <a:pPr algn="ctr">
              <a:lnSpc>
                <a:spcPct val="90000"/>
              </a:lnSpc>
            </a:pPr>
            <a:r>
              <a:rPr lang="uk" sz="2800" dirty="0">
                <a:solidFill>
                  <a:srgbClr val="007191"/>
                </a:solidFill>
                <a:highlight>
                  <a:srgbClr val="000000">
                    <a:alpha val="0"/>
                  </a:srgbClr>
                </a:highlight>
                <a:latin typeface="GTWalsheimProRegular"/>
              </a:rPr>
              <a:t>ЯК ПРОЯВЛЯЄТЬСЯ НЕСТАЧА КОЛАГЕНУ</a:t>
            </a:r>
            <a:endParaRPr lang="ru-RU" sz="2800" dirty="0">
              <a:solidFill>
                <a:srgbClr val="007191"/>
              </a:solidFill>
              <a:highlight>
                <a:srgbClr val="000000">
                  <a:alpha val="0"/>
                </a:srgbClr>
              </a:highlight>
              <a:latin typeface="GTWalsheimProRegular" panose="00000500000000000000" pitchFamily="50" charset="-52"/>
            </a:endParaRPr>
          </a:p>
        </p:txBody>
      </p:sp>
      <p:sp>
        <p:nvSpPr>
          <p:cNvPr id="4" name="Объект 2"/>
          <p:cNvSpPr txBox="1">
            <a:spLocks/>
          </p:cNvSpPr>
          <p:nvPr/>
        </p:nvSpPr>
        <p:spPr>
          <a:xfrm>
            <a:off x="10056813" y="5303863"/>
            <a:ext cx="1655763" cy="48384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Змінюється овал обличчя</a:t>
            </a:r>
          </a:p>
          <a:p>
            <a:pPr marL="0" indent="0">
              <a:lnSpc>
                <a:spcPct val="110000"/>
              </a:lnSpc>
              <a:buNone/>
            </a:pPr>
            <a:endParaRPr lang="ru-RU" sz="1400" dirty="0">
              <a:solidFill>
                <a:schemeClr val="tx1">
                  <a:lumMod val="85000"/>
                  <a:lumOff val="15000"/>
                </a:schemeClr>
              </a:solidFill>
            </a:endParaRPr>
          </a:p>
        </p:txBody>
      </p:sp>
      <p:sp>
        <p:nvSpPr>
          <p:cNvPr id="5" name="Объект 2"/>
          <p:cNvSpPr txBox="1">
            <a:spLocks/>
          </p:cNvSpPr>
          <p:nvPr/>
        </p:nvSpPr>
        <p:spPr>
          <a:xfrm>
            <a:off x="6311897" y="3112903"/>
            <a:ext cx="1655765" cy="921163"/>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4200"/>
              </a:spcBef>
              <a:buNone/>
            </a:pPr>
            <a:r>
              <a:rPr lang="uk" sz="1400" dirty="0">
                <a:solidFill>
                  <a:srgbClr val="262626"/>
                </a:solidFill>
                <a:highlight>
                  <a:srgbClr val="000000">
                    <a:alpha val="0"/>
                  </a:srgbClr>
                </a:highlight>
                <a:latin typeface="GTWalsheimProRegular"/>
              </a:rPr>
              <a:t>Підвищується сприйнятливість епідермісу</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до ультрафіолету</a:t>
            </a:r>
          </a:p>
          <a:p>
            <a:pPr marL="0" indent="0">
              <a:lnSpc>
                <a:spcPct val="110000"/>
              </a:lnSpc>
              <a:spcBef>
                <a:spcPts val="4200"/>
              </a:spcBef>
              <a:buNone/>
            </a:pPr>
            <a:endParaRPr lang="ru-RU" sz="1400" dirty="0">
              <a:solidFill>
                <a:schemeClr val="tx1">
                  <a:lumMod val="85000"/>
                  <a:lumOff val="15000"/>
                </a:schemeClr>
              </a:solidFill>
            </a:endParaRPr>
          </a:p>
        </p:txBody>
      </p:sp>
      <p:sp>
        <p:nvSpPr>
          <p:cNvPr id="6" name="Объект 2"/>
          <p:cNvSpPr txBox="1">
            <a:spLocks/>
          </p:cNvSpPr>
          <p:nvPr/>
        </p:nvSpPr>
        <p:spPr>
          <a:xfrm>
            <a:off x="2603500" y="5238361"/>
            <a:ext cx="1620838" cy="70912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Шкіра втрачає пружність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і в'яне</a:t>
            </a:r>
          </a:p>
          <a:p>
            <a:pPr marL="0" indent="0">
              <a:lnSpc>
                <a:spcPct val="110000"/>
              </a:lnSpc>
              <a:buNone/>
            </a:pPr>
            <a:endParaRPr lang="ru-RU" sz="1400" dirty="0">
              <a:solidFill>
                <a:schemeClr val="tx1">
                  <a:lumMod val="85000"/>
                  <a:lumOff val="15000"/>
                </a:schemeClr>
              </a:solidFill>
            </a:endParaRPr>
          </a:p>
        </p:txBody>
      </p:sp>
      <p:sp>
        <p:nvSpPr>
          <p:cNvPr id="7" name="Объект 2"/>
          <p:cNvSpPr txBox="1">
            <a:spLocks/>
          </p:cNvSpPr>
          <p:nvPr/>
        </p:nvSpPr>
        <p:spPr>
          <a:xfrm>
            <a:off x="6311897" y="5248300"/>
            <a:ext cx="1655763" cy="68925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uk" sz="1400" dirty="0">
                <a:solidFill>
                  <a:srgbClr val="262626"/>
                </a:solidFill>
                <a:highlight>
                  <a:srgbClr val="000000">
                    <a:alpha val="0"/>
                  </a:srgbClr>
                </a:highlight>
                <a:latin typeface="GTWalsheimProRegular"/>
              </a:rPr>
              <a:t>З'являються зморшки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та заломи</a:t>
            </a:r>
          </a:p>
          <a:p>
            <a:pPr marL="0" indent="0">
              <a:lnSpc>
                <a:spcPct val="110000"/>
              </a:lnSpc>
              <a:buNone/>
            </a:pPr>
            <a:endParaRPr lang="ru-RU" sz="1400" dirty="0">
              <a:solidFill>
                <a:schemeClr val="tx1">
                  <a:lumMod val="85000"/>
                  <a:lumOff val="15000"/>
                </a:schemeClr>
              </a:solidFill>
            </a:endParaRPr>
          </a:p>
        </p:txBody>
      </p:sp>
      <p:sp>
        <p:nvSpPr>
          <p:cNvPr id="8" name="Объект 2"/>
          <p:cNvSpPr txBox="1">
            <a:spLocks/>
          </p:cNvSpPr>
          <p:nvPr/>
        </p:nvSpPr>
        <p:spPr>
          <a:xfrm>
            <a:off x="10056813" y="3028420"/>
            <a:ext cx="1800570" cy="109012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4200"/>
              </a:spcBef>
              <a:buNone/>
            </a:pPr>
            <a:r>
              <a:rPr lang="uk" sz="1400" dirty="0">
                <a:solidFill>
                  <a:srgbClr val="262626"/>
                </a:solidFill>
                <a:highlight>
                  <a:srgbClr val="000000">
                    <a:alpha val="0"/>
                  </a:srgbClr>
                </a:highlight>
                <a:latin typeface="GTWalsheimProRegular"/>
              </a:rPr>
              <a:t>Знижується клітинна регенерація, і шкіра відновлюється повільніше</a:t>
            </a:r>
          </a:p>
          <a:p>
            <a:pPr marL="0" indent="0">
              <a:lnSpc>
                <a:spcPct val="110000"/>
              </a:lnSpc>
              <a:spcBef>
                <a:spcPts val="4200"/>
              </a:spcBef>
              <a:buNone/>
            </a:pPr>
            <a:endParaRPr lang="ru-RU" sz="1400" dirty="0">
              <a:solidFill>
                <a:schemeClr val="tx1">
                  <a:lumMod val="85000"/>
                  <a:lumOff val="15000"/>
                </a:schemeClr>
              </a:solidFill>
            </a:endParaRPr>
          </a:p>
        </p:txBody>
      </p:sp>
      <p:sp>
        <p:nvSpPr>
          <p:cNvPr id="16" name="Объект 2"/>
          <p:cNvSpPr txBox="1">
            <a:spLocks/>
          </p:cNvSpPr>
          <p:nvPr/>
        </p:nvSpPr>
        <p:spPr>
          <a:xfrm>
            <a:off x="2597029" y="1528676"/>
            <a:ext cx="7756645" cy="67371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spcBef>
                <a:spcPts val="600"/>
              </a:spcBef>
              <a:buNone/>
            </a:pPr>
            <a:r>
              <a:rPr lang="uk" sz="1400" dirty="0">
                <a:solidFill>
                  <a:srgbClr val="262626"/>
                </a:solidFill>
                <a:highlight>
                  <a:srgbClr val="000000">
                    <a:alpha val="0"/>
                  </a:srgbClr>
                </a:highlight>
                <a:latin typeface="GTWalsheimProRegular"/>
              </a:rPr>
              <a:t>З віком кількість колагену значно знижується і, як наслідок, наша шкіра відновлюється повільніше, змінюється овал обличчя, з'являються зморшки, знижується регенерація клітин, підвищується сприйнятливість епідермісу до ультрафіолету. </a:t>
            </a:r>
          </a:p>
          <a:p>
            <a:pPr marL="0" indent="0" algn="ctr">
              <a:lnSpc>
                <a:spcPct val="110000"/>
              </a:lnSpc>
              <a:spcBef>
                <a:spcPts val="600"/>
              </a:spcBef>
              <a:buNone/>
            </a:pPr>
            <a:endParaRPr lang="ru-RU" sz="1200" dirty="0">
              <a:solidFill>
                <a:schemeClr val="tx1">
                  <a:lumMod val="85000"/>
                  <a:lumOff val="15000"/>
                </a:schemeClr>
              </a:solidFill>
            </a:endParaRPr>
          </a:p>
        </p:txBody>
      </p:sp>
    </p:spTree>
    <p:extLst>
      <p:ext uri="{BB962C8B-B14F-4D97-AF65-F5344CB8AC3E}">
        <p14:creationId xmlns:p14="http://schemas.microsoft.com/office/powerpoint/2010/main" val="900656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Прямоугольник 2"/>
          <p:cNvSpPr/>
          <p:nvPr/>
        </p:nvSpPr>
        <p:spPr>
          <a:xfrm>
            <a:off x="731839" y="728663"/>
            <a:ext cx="6906090" cy="997196"/>
          </a:xfrm>
          <a:prstGeom prst="rect">
            <a:avLst/>
          </a:prstGeom>
        </p:spPr>
        <p:txBody>
          <a:bodyPr wrap="square" lIns="0" tIns="0" rIns="0" bIns="0">
            <a:spAutoFit/>
          </a:bodyPr>
          <a:lstStyle/>
          <a:p>
            <a:pPr>
              <a:lnSpc>
                <a:spcPct val="90000"/>
              </a:lnSpc>
            </a:pPr>
            <a:r>
              <a:rPr lang="uk" sz="2400" dirty="0">
                <a:solidFill>
                  <a:srgbClr val="007191"/>
                </a:solidFill>
                <a:highlight>
                  <a:srgbClr val="000000">
                    <a:alpha val="0"/>
                  </a:srgbClr>
                </a:highlight>
                <a:latin typeface="GTWalsheimProRegular"/>
              </a:rPr>
              <a:t>ВИКОРИСТОВУЮЧИ КОСМЕТИКУ, ЯКА МІСТИТЬ КОЛАГЕН, МОЖНА ДОПОМОГТИ ШКІРІ УПОВІЛЬНИТИ ПРОЦЕС СТАРІННЯ</a:t>
            </a:r>
          </a:p>
        </p:txBody>
      </p:sp>
      <p:sp>
        <p:nvSpPr>
          <p:cNvPr id="8" name="Объект 2"/>
          <p:cNvSpPr txBox="1">
            <a:spLocks/>
          </p:cNvSpPr>
          <p:nvPr/>
        </p:nvSpPr>
        <p:spPr>
          <a:xfrm>
            <a:off x="1294645" y="4997221"/>
            <a:ext cx="2516863" cy="1276579"/>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800"/>
              </a:spcBef>
              <a:buClr>
                <a:srgbClr val="007191"/>
              </a:buClr>
              <a:buNone/>
            </a:pPr>
            <a:r>
              <a:rPr lang="uk" sz="1300" dirty="0">
                <a:solidFill>
                  <a:srgbClr val="262626"/>
                </a:solidFill>
                <a:highlight>
                  <a:srgbClr val="000000">
                    <a:alpha val="0"/>
                  </a:srgbClr>
                </a:highlight>
                <a:latin typeface="GTWalsheimProRegular"/>
              </a:rPr>
              <a:t>Заповнити нестачу колагену у верхніх шарах шкіри, роблячи її більш пружною</a:t>
            </a:r>
          </a:p>
          <a:p>
            <a:pPr marL="0" indent="0">
              <a:lnSpc>
                <a:spcPct val="110000"/>
              </a:lnSpc>
              <a:spcBef>
                <a:spcPts val="1800"/>
              </a:spcBef>
              <a:buClr>
                <a:srgbClr val="007191"/>
              </a:buClr>
              <a:buNone/>
            </a:pPr>
            <a:r>
              <a:rPr lang="uk" sz="1300" dirty="0">
                <a:solidFill>
                  <a:srgbClr val="262626"/>
                </a:solidFill>
                <a:highlight>
                  <a:srgbClr val="000000">
                    <a:alpha val="0"/>
                  </a:srgbClr>
                </a:highlight>
                <a:latin typeface="GTWalsheimProRegular"/>
              </a:rPr>
              <a:t>Зменшувати видимі прояви старіння шкіри</a:t>
            </a:r>
          </a:p>
          <a:p>
            <a:pPr marL="0" indent="0">
              <a:lnSpc>
                <a:spcPct val="110000"/>
              </a:lnSpc>
              <a:spcBef>
                <a:spcPts val="1800"/>
              </a:spcBef>
              <a:buClr>
                <a:srgbClr val="007191"/>
              </a:buClr>
              <a:buNone/>
            </a:pPr>
            <a:endParaRPr lang="ru-RU" sz="1300" dirty="0">
              <a:solidFill>
                <a:schemeClr val="tx1">
                  <a:lumMod val="85000"/>
                  <a:lumOff val="15000"/>
                </a:schemeClr>
              </a:solidFill>
            </a:endParaRPr>
          </a:p>
        </p:txBody>
      </p:sp>
      <p:sp>
        <p:nvSpPr>
          <p:cNvPr id="9" name="Объект 2"/>
          <p:cNvSpPr txBox="1">
            <a:spLocks/>
          </p:cNvSpPr>
          <p:nvPr/>
        </p:nvSpPr>
        <p:spPr>
          <a:xfrm>
            <a:off x="4712946" y="4997223"/>
            <a:ext cx="2965493" cy="127657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1800"/>
              </a:spcBef>
              <a:buClr>
                <a:srgbClr val="007191"/>
              </a:buClr>
              <a:buNone/>
            </a:pPr>
            <a:r>
              <a:rPr lang="uk" sz="1300" dirty="0">
                <a:solidFill>
                  <a:srgbClr val="262626"/>
                </a:solidFill>
                <a:highlight>
                  <a:srgbClr val="000000">
                    <a:alpha val="0"/>
                  </a:srgbClr>
                </a:highlight>
                <a:latin typeface="GTWalsheimProRegular"/>
              </a:rPr>
              <a:t>Боротися з появою подразнень, які виникають внаслідок негативного впливу факторів навколишнього середовища</a:t>
            </a:r>
          </a:p>
          <a:p>
            <a:pPr marL="0" indent="0">
              <a:lnSpc>
                <a:spcPct val="110000"/>
              </a:lnSpc>
              <a:spcBef>
                <a:spcPts val="1800"/>
              </a:spcBef>
              <a:buClr>
                <a:srgbClr val="007191"/>
              </a:buClr>
              <a:buNone/>
            </a:pPr>
            <a:r>
              <a:rPr lang="uk" sz="1300" dirty="0">
                <a:solidFill>
                  <a:srgbClr val="262626"/>
                </a:solidFill>
                <a:highlight>
                  <a:srgbClr val="000000">
                    <a:alpha val="0"/>
                  </a:srgbClr>
                </a:highlight>
                <a:latin typeface="GTWalsheimProRegular"/>
              </a:rPr>
              <a:t>                                                              Зберігати шкіру зволоженою</a:t>
            </a:r>
          </a:p>
          <a:p>
            <a:pPr marL="0" indent="0">
              <a:lnSpc>
                <a:spcPct val="110000"/>
              </a:lnSpc>
              <a:spcBef>
                <a:spcPts val="1800"/>
              </a:spcBef>
              <a:buClr>
                <a:srgbClr val="007191"/>
              </a:buClr>
              <a:buNone/>
            </a:pPr>
            <a:endParaRPr lang="ru-RU" sz="1300" dirty="0">
              <a:solidFill>
                <a:schemeClr val="tx1">
                  <a:lumMod val="85000"/>
                  <a:lumOff val="15000"/>
                </a:schemeClr>
              </a:solidFill>
            </a:endParaRPr>
          </a:p>
        </p:txBody>
      </p:sp>
      <p:pic>
        <p:nvPicPr>
          <p:cNvPr id="12" name="Рисунок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185" y="5114207"/>
            <a:ext cx="370149" cy="343273"/>
          </a:xfrm>
          <a:prstGeom prst="rect">
            <a:avLst/>
          </a:prstGeom>
        </p:spPr>
      </p:pic>
      <p:pic>
        <p:nvPicPr>
          <p:cNvPr id="13" name="Рисунок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77747" y="5098190"/>
            <a:ext cx="368959" cy="390935"/>
          </a:xfrm>
          <a:prstGeom prst="rect">
            <a:avLst/>
          </a:prstGeom>
        </p:spPr>
      </p:pic>
      <p:pic>
        <p:nvPicPr>
          <p:cNvPr id="14" name="Рисунок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95689" y="5978472"/>
            <a:ext cx="417874" cy="392096"/>
          </a:xfrm>
          <a:prstGeom prst="rect">
            <a:avLst/>
          </a:prstGeom>
        </p:spPr>
      </p:pic>
      <p:pic>
        <p:nvPicPr>
          <p:cNvPr id="15" name="Рисунок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49000" y="5963214"/>
            <a:ext cx="449989" cy="296801"/>
          </a:xfrm>
          <a:prstGeom prst="rect">
            <a:avLst/>
          </a:prstGeom>
        </p:spPr>
      </p:pic>
      <p:sp>
        <p:nvSpPr>
          <p:cNvPr id="16" name="Объект 2"/>
          <p:cNvSpPr txBox="1">
            <a:spLocks/>
          </p:cNvSpPr>
          <p:nvPr/>
        </p:nvSpPr>
        <p:spPr>
          <a:xfrm>
            <a:off x="731838" y="2321364"/>
            <a:ext cx="6469061" cy="1276578"/>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900"/>
              </a:lnSpc>
              <a:spcBef>
                <a:spcPts val="600"/>
              </a:spcBef>
              <a:buNone/>
            </a:pPr>
            <a:r>
              <a:rPr lang="uk" sz="1200" dirty="0">
                <a:solidFill>
                  <a:srgbClr val="007191"/>
                </a:solidFill>
                <a:highlight>
                  <a:srgbClr val="000000">
                    <a:alpha val="0"/>
                  </a:srgbClr>
                </a:highlight>
                <a:latin typeface="GTWalsheimProRegular"/>
              </a:rPr>
              <a:t>КОНЦЕНТРАТ ДЛЯ ОБЛИЧЧЯ З КОЛАГЕНОМ У КАПСУЛАХ МАЄ УНІКАЛЬНИЙ СКЛАД, ЯКИЙ ВКЛЮЧАЄ ПРИРОДНИЙ КОЛАГЕН, 6 ВІТАМІНІВ, ЕКСТРАКТ </a:t>
            </a:r>
            <a:r>
              <a:rPr lang="uk-UA" sz="1200" dirty="0">
                <a:solidFill>
                  <a:srgbClr val="007191"/>
                </a:solidFill>
                <a:highlight>
                  <a:srgbClr val="000000">
                    <a:alpha val="0"/>
                  </a:srgbClr>
                </a:highlight>
                <a:latin typeface="GTWalsheimProRegular"/>
              </a:rPr>
              <a:t>ЦЕНТЕЛЛИ АЗІЙСЬКОЇ</a:t>
            </a:r>
            <a:r>
              <a:rPr lang="uk" sz="1200" dirty="0">
                <a:solidFill>
                  <a:srgbClr val="007191"/>
                </a:solidFill>
                <a:highlight>
                  <a:srgbClr val="000000">
                    <a:alpha val="0"/>
                  </a:srgbClr>
                </a:highlight>
                <a:latin typeface="GTWalsheimProRegular"/>
              </a:rPr>
              <a:t> ТА ПРИРОДНІ ОЛІЇ. ЗАСІБ ДОПОМОГАЄ ІНТЕНСИВНО ДОГЛЯДАТИ ЗА ШКІРОЮ І БОРОТИСЯ З ВИДИМИМИ ОЗНАКАМИ СТАРІННЯ, ПІДСИЛЮЮЧИ ДІЮ ВАШОЇ СИРОВАТКИ ARTISTRY™.</a:t>
            </a:r>
            <a:endParaRPr lang="ru-RU" sz="1200" dirty="0">
              <a:solidFill>
                <a:srgbClr val="007191"/>
              </a:solidFill>
            </a:endParaRPr>
          </a:p>
          <a:p>
            <a:pPr marL="0" indent="0">
              <a:lnSpc>
                <a:spcPts val="1900"/>
              </a:lnSpc>
              <a:spcBef>
                <a:spcPts val="600"/>
              </a:spcBef>
              <a:buNone/>
            </a:pPr>
            <a:endParaRPr lang="ru-RU" sz="1200" dirty="0">
              <a:solidFill>
                <a:srgbClr val="007191"/>
              </a:solidFill>
            </a:endParaRPr>
          </a:p>
        </p:txBody>
      </p:sp>
      <p:sp>
        <p:nvSpPr>
          <p:cNvPr id="17" name="Объект 2">
            <a:extLst>
              <a:ext uri="{FF2B5EF4-FFF2-40B4-BE49-F238E27FC236}">
                <a16:creationId xmlns:a16="http://schemas.microsoft.com/office/drawing/2014/main" id="{57A4A6A4-9CA4-3B49-9A5E-85B56CD6DBE6}"/>
              </a:ext>
            </a:extLst>
          </p:cNvPr>
          <p:cNvSpPr txBox="1">
            <a:spLocks/>
          </p:cNvSpPr>
          <p:nvPr/>
        </p:nvSpPr>
        <p:spPr>
          <a:xfrm>
            <a:off x="731839" y="4223747"/>
            <a:ext cx="5329237" cy="471630"/>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uk" sz="1400" dirty="0">
                <a:solidFill>
                  <a:srgbClr val="007191"/>
                </a:solidFill>
                <a:highlight>
                  <a:srgbClr val="000000">
                    <a:alpha val="0"/>
                  </a:srgbClr>
                </a:highlight>
                <a:latin typeface="GTWalsheimProRegular"/>
              </a:rPr>
              <a:t>КОНЦЕНТРАТ ДЛЯ ОБЛИЧЧЯ З КОЛАГЕНОМ</a:t>
            </a:r>
            <a:br>
              <a:rPr lang="uk" sz="1400" dirty="0">
                <a:solidFill>
                  <a:srgbClr val="007191"/>
                </a:solidFill>
                <a:highlight>
                  <a:srgbClr val="000000">
                    <a:alpha val="0"/>
                  </a:srgbClr>
                </a:highlight>
                <a:latin typeface="GTWalsheimProRegular"/>
              </a:rPr>
            </a:br>
            <a:r>
              <a:rPr lang="uk" sz="1400" dirty="0">
                <a:solidFill>
                  <a:srgbClr val="007191"/>
                </a:solidFill>
                <a:highlight>
                  <a:srgbClr val="000000">
                    <a:alpha val="0"/>
                  </a:srgbClr>
                </a:highlight>
                <a:latin typeface="GTWalsheimProRegular"/>
              </a:rPr>
              <a:t>У КАПСУЛАХ ДОПОМАГАЄ:</a:t>
            </a:r>
          </a:p>
          <a:p>
            <a:pPr marL="0" indent="0">
              <a:lnSpc>
                <a:spcPct val="100000"/>
              </a:lnSpc>
              <a:spcBef>
                <a:spcPts val="0"/>
              </a:spcBef>
              <a:buNone/>
            </a:pPr>
            <a:endParaRPr lang="ru-RU" sz="1400" dirty="0">
              <a:solidFill>
                <a:srgbClr val="007191"/>
              </a:solidFill>
            </a:endParaRPr>
          </a:p>
        </p:txBody>
      </p:sp>
      <p:sp>
        <p:nvSpPr>
          <p:cNvPr id="18" name="Объект 2">
            <a:extLst>
              <a:ext uri="{FF2B5EF4-FFF2-40B4-BE49-F238E27FC236}">
                <a16:creationId xmlns:a16="http://schemas.microsoft.com/office/drawing/2014/main" id="{A7983750-3E3E-D548-87C8-3AABF28AF48B}"/>
              </a:ext>
            </a:extLst>
          </p:cNvPr>
          <p:cNvSpPr txBox="1">
            <a:spLocks/>
          </p:cNvSpPr>
          <p:nvPr/>
        </p:nvSpPr>
        <p:spPr>
          <a:xfrm>
            <a:off x="1255633" y="6472722"/>
            <a:ext cx="2555875" cy="26280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 sz="900" dirty="0">
                <a:solidFill>
                  <a:srgbClr val="BFBFBF"/>
                </a:solidFill>
                <a:highlight>
                  <a:srgbClr val="000000">
                    <a:alpha val="0"/>
                  </a:srgbClr>
                </a:highlight>
                <a:latin typeface="GTWalsheimProRegular"/>
              </a:rPr>
              <a:t>*Серед продукції компанії Amway™</a:t>
            </a:r>
          </a:p>
          <a:p>
            <a:pPr marL="0" indent="0">
              <a:buNone/>
            </a:pPr>
            <a:endParaRPr lang="ru-RU" sz="900" b="0" dirty="0">
              <a:solidFill>
                <a:schemeClr val="bg1">
                  <a:lumMod val="75000"/>
                </a:schemeClr>
              </a:solidFill>
              <a:effectLst/>
            </a:endParaRPr>
          </a:p>
        </p:txBody>
      </p:sp>
    </p:spTree>
    <p:extLst>
      <p:ext uri="{BB962C8B-B14F-4D97-AF65-F5344CB8AC3E}">
        <p14:creationId xmlns:p14="http://schemas.microsoft.com/office/powerpoint/2010/main" val="313828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Рисунок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7992" y="866071"/>
            <a:ext cx="591254" cy="591254"/>
          </a:xfrm>
          <a:prstGeom prst="rect">
            <a:avLst/>
          </a:prstGeom>
        </p:spPr>
      </p:pic>
      <p:pic>
        <p:nvPicPr>
          <p:cNvPr id="3" name="Рисунок 2" descr="Изображение выглядит как текст, внутренний&#10;&#10;Автоматически созданное описание">
            <a:extLst>
              <a:ext uri="{FF2B5EF4-FFF2-40B4-BE49-F238E27FC236}">
                <a16:creationId xmlns:a16="http://schemas.microsoft.com/office/drawing/2014/main" id="{0ED02512-5896-EE46-8BF1-B7C1072D254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638" y="0"/>
            <a:ext cx="12212638" cy="6868780"/>
          </a:xfrm>
          <a:prstGeom prst="rect">
            <a:avLst/>
          </a:prstGeom>
        </p:spPr>
      </p:pic>
      <p:sp>
        <p:nvSpPr>
          <p:cNvPr id="6" name="Объект 2"/>
          <p:cNvSpPr txBox="1">
            <a:spLocks/>
          </p:cNvSpPr>
          <p:nvPr/>
        </p:nvSpPr>
        <p:spPr>
          <a:xfrm>
            <a:off x="731839" y="1730569"/>
            <a:ext cx="4979151" cy="100471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uk" sz="1200" dirty="0">
                <a:solidFill>
                  <a:srgbClr val="262626"/>
                </a:solidFill>
                <a:highlight>
                  <a:srgbClr val="000000">
                    <a:alpha val="0"/>
                  </a:srgbClr>
                </a:highlight>
                <a:latin typeface="GTWalsheimProRegular"/>
              </a:rPr>
              <a:t>Концентрат для обличчя з колагеном у капсулах — багатофункціональний засіб, що допомагає вирішити відразу декілька основних завдань догляду за шкірою: зменшує зовнішній прояв старіння, регенерує, відновлює, допомагає зменшити подразнен</a:t>
            </a:r>
            <a:r>
              <a:rPr lang="uk-UA" sz="1200" dirty="0">
                <a:solidFill>
                  <a:srgbClr val="262626"/>
                </a:solidFill>
                <a:highlight>
                  <a:srgbClr val="000000">
                    <a:alpha val="0"/>
                  </a:srgbClr>
                </a:highlight>
                <a:latin typeface="GTWalsheimProRegular"/>
              </a:rPr>
              <a:t>ня</a:t>
            </a:r>
            <a:r>
              <a:rPr lang="uk" sz="1200" dirty="0">
                <a:solidFill>
                  <a:srgbClr val="262626"/>
                </a:solidFill>
                <a:highlight>
                  <a:srgbClr val="000000">
                    <a:alpha val="0"/>
                  </a:srgbClr>
                </a:highlight>
                <a:latin typeface="GTWalsheimProRegular"/>
              </a:rPr>
              <a:t>, зміцнює.</a:t>
            </a:r>
          </a:p>
          <a:p>
            <a:pPr marL="0" indent="0">
              <a:lnSpc>
                <a:spcPct val="100000"/>
              </a:lnSpc>
              <a:buNone/>
            </a:pPr>
            <a:endParaRPr lang="ru-RU" sz="1200" dirty="0">
              <a:solidFill>
                <a:schemeClr val="tx1">
                  <a:lumMod val="85000"/>
                  <a:lumOff val="15000"/>
                </a:schemeClr>
              </a:solidFill>
            </a:endParaRPr>
          </a:p>
        </p:txBody>
      </p:sp>
      <p:sp>
        <p:nvSpPr>
          <p:cNvPr id="18" name="Объект 2"/>
          <p:cNvSpPr txBox="1">
            <a:spLocks/>
          </p:cNvSpPr>
          <p:nvPr/>
        </p:nvSpPr>
        <p:spPr>
          <a:xfrm>
            <a:off x="9120187" y="728663"/>
            <a:ext cx="2555876" cy="5341375"/>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2400"/>
              </a:spcBef>
              <a:buNone/>
            </a:pPr>
            <a:r>
              <a:rPr lang="ru-RU" sz="3200" dirty="0">
                <a:solidFill>
                  <a:srgbClr val="007191"/>
                </a:solidFill>
                <a:latin typeface="GT Walsheim Pro Bold" panose="00000800000000000000" pitchFamily="50" charset="-52"/>
              </a:rPr>
              <a:t>70,6</a:t>
            </a:r>
            <a:r>
              <a:rPr lang="ru-RU" sz="3200" baseline="30000" dirty="0">
                <a:solidFill>
                  <a:srgbClr val="007191"/>
                </a:solidFill>
                <a:latin typeface="GT Walsheim Pro Bold" panose="00000800000000000000" pitchFamily="50" charset="-52"/>
              </a:rPr>
              <a:t>%</a:t>
            </a:r>
            <a:br>
              <a:rPr lang="ru-RU" sz="1200" dirty="0">
                <a:solidFill>
                  <a:srgbClr val="007191"/>
                </a:solidFill>
                <a:latin typeface="GT Walsheim Pro Bold" panose="00000800000000000000" pitchFamily="50" charset="-52"/>
              </a:rPr>
            </a:br>
            <a:r>
              <a:rPr lang="uk" sz="1200" dirty="0">
                <a:solidFill>
                  <a:srgbClr val="007191"/>
                </a:solidFill>
                <a:highlight>
                  <a:srgbClr val="000000">
                    <a:alpha val="0"/>
                  </a:srgbClr>
                </a:highlight>
                <a:latin typeface="GT Walsheim Pro Bold"/>
              </a:rPr>
              <a:t>натурального гідролізованого колагену, який простіше засвоюється і проникає в шкіру, міститься </a:t>
            </a:r>
            <a:r>
              <a:rPr lang="uk-UA" sz="1200" dirty="0">
                <a:solidFill>
                  <a:srgbClr val="007191"/>
                </a:solidFill>
                <a:highlight>
                  <a:srgbClr val="000000">
                    <a:alpha val="0"/>
                  </a:srgbClr>
                </a:highlight>
                <a:latin typeface="GT Walsheim Pro Bold"/>
              </a:rPr>
              <a:t>у</a:t>
            </a:r>
            <a:r>
              <a:rPr lang="uk" sz="1200" dirty="0">
                <a:solidFill>
                  <a:srgbClr val="007191"/>
                </a:solidFill>
                <a:highlight>
                  <a:srgbClr val="000000">
                    <a:alpha val="0"/>
                  </a:srgbClr>
                </a:highlight>
                <a:latin typeface="GT Walsheim Pro Bold"/>
              </a:rPr>
              <a:t> кожній капсулі </a:t>
            </a:r>
          </a:p>
          <a:p>
            <a:pPr marL="0" indent="0">
              <a:lnSpc>
                <a:spcPct val="110000"/>
              </a:lnSpc>
              <a:spcBef>
                <a:spcPts val="1800"/>
              </a:spcBef>
              <a:buNone/>
            </a:pPr>
            <a:r>
              <a:rPr lang="uk" sz="1200" dirty="0">
                <a:solidFill>
                  <a:srgbClr val="262626"/>
                </a:solidFill>
                <a:highlight>
                  <a:srgbClr val="000000">
                    <a:alpha val="0"/>
                  </a:srgbClr>
                </a:highlight>
                <a:latin typeface="GTWalsheimProRegular"/>
              </a:rPr>
              <a:t>Формула посилена потужним інгредієнтом — </a:t>
            </a:r>
            <a:r>
              <a:rPr lang="uk-UA" sz="1200" dirty="0" err="1">
                <a:solidFill>
                  <a:srgbClr val="007191"/>
                </a:solidFill>
                <a:highlight>
                  <a:srgbClr val="000000">
                    <a:alpha val="0"/>
                  </a:srgbClr>
                </a:highlight>
                <a:latin typeface="GT Walsheim Pro Bold"/>
              </a:rPr>
              <a:t>центеллою</a:t>
            </a:r>
            <a:r>
              <a:rPr lang="uk-UA" sz="1200" dirty="0">
                <a:solidFill>
                  <a:srgbClr val="007191"/>
                </a:solidFill>
                <a:highlight>
                  <a:srgbClr val="000000">
                    <a:alpha val="0"/>
                  </a:srgbClr>
                </a:highlight>
                <a:latin typeface="GT Walsheim Pro Bold"/>
              </a:rPr>
              <a:t> азійською </a:t>
            </a:r>
            <a:r>
              <a:rPr lang="uk" sz="1200" dirty="0">
                <a:solidFill>
                  <a:srgbClr val="007191"/>
                </a:solidFill>
                <a:highlight>
                  <a:srgbClr val="000000">
                    <a:alpha val="0"/>
                  </a:srgbClr>
                </a:highlight>
                <a:latin typeface="GT Walsheim Pro Bold"/>
              </a:rPr>
              <a:t>(</a:t>
            </a:r>
            <a:r>
              <a:rPr lang="en-US" sz="1200" dirty="0" err="1">
                <a:solidFill>
                  <a:srgbClr val="007191"/>
                </a:solidFill>
                <a:highlight>
                  <a:srgbClr val="000000">
                    <a:alpha val="0"/>
                  </a:srgbClr>
                </a:highlight>
                <a:latin typeface="GT Walsheim Pro Bold"/>
              </a:rPr>
              <a:t>Cica</a:t>
            </a:r>
            <a:r>
              <a:rPr lang="uk" sz="1200" dirty="0">
                <a:solidFill>
                  <a:srgbClr val="007191"/>
                </a:solidFill>
                <a:highlight>
                  <a:srgbClr val="000000">
                    <a:alpha val="0"/>
                  </a:srgbClr>
                </a:highlight>
                <a:latin typeface="GT Walsheim Pro Bold"/>
              </a:rPr>
              <a:t>)</a:t>
            </a:r>
            <a:r>
              <a:rPr lang="uk" sz="1200" dirty="0">
                <a:solidFill>
                  <a:srgbClr val="262626"/>
                </a:solidFill>
                <a:highlight>
                  <a:srgbClr val="000000">
                    <a:alpha val="0"/>
                  </a:srgbClr>
                </a:highlight>
                <a:latin typeface="GTWalsheimProRegular"/>
              </a:rPr>
              <a:t>, який </a:t>
            </a:r>
            <a:r>
              <a:rPr lang="uk-UA" sz="1200" dirty="0">
                <a:solidFill>
                  <a:srgbClr val="262626"/>
                </a:solidFill>
                <a:highlight>
                  <a:srgbClr val="000000">
                    <a:alpha val="0"/>
                  </a:srgbClr>
                </a:highlight>
                <a:latin typeface="GTWalsheimProRegular"/>
              </a:rPr>
              <a:t>забезпечу</a:t>
            </a:r>
            <a:r>
              <a:rPr lang="uk" sz="1200" dirty="0">
                <a:solidFill>
                  <a:srgbClr val="262626"/>
                </a:solidFill>
                <a:highlight>
                  <a:srgbClr val="000000">
                    <a:alpha val="0"/>
                  </a:srgbClr>
                </a:highlight>
                <a:latin typeface="GTWalsheimProRegular"/>
              </a:rPr>
              <a:t>є заспокійливу </a:t>
            </a:r>
            <a:r>
              <a:rPr lang="uk-UA" sz="1200" dirty="0">
                <a:solidFill>
                  <a:srgbClr val="262626"/>
                </a:solidFill>
                <a:highlight>
                  <a:srgbClr val="000000">
                    <a:alpha val="0"/>
                  </a:srgbClr>
                </a:highlight>
                <a:latin typeface="GTWalsheimProRegular"/>
              </a:rPr>
              <a:t>й</a:t>
            </a:r>
            <a:r>
              <a:rPr lang="uk" sz="1200" dirty="0">
                <a:solidFill>
                  <a:srgbClr val="262626"/>
                </a:solidFill>
                <a:highlight>
                  <a:srgbClr val="000000">
                    <a:alpha val="0"/>
                  </a:srgbClr>
                </a:highlight>
                <a:latin typeface="GTWalsheimProRegular"/>
              </a:rPr>
              <a:t> омолоджу</a:t>
            </a:r>
            <a:r>
              <a:rPr lang="uk-UA" sz="1200" dirty="0" err="1">
                <a:solidFill>
                  <a:srgbClr val="262626"/>
                </a:solidFill>
                <a:highlight>
                  <a:srgbClr val="000000">
                    <a:alpha val="0"/>
                  </a:srgbClr>
                </a:highlight>
                <a:latin typeface="GTWalsheimProRegular"/>
              </a:rPr>
              <a:t>вальн</a:t>
            </a:r>
            <a:r>
              <a:rPr lang="uk" sz="1200" dirty="0">
                <a:solidFill>
                  <a:srgbClr val="262626"/>
                </a:solidFill>
                <a:highlight>
                  <a:srgbClr val="000000">
                    <a:alpha val="0"/>
                  </a:srgbClr>
                </a:highlight>
                <a:latin typeface="GTWalsheimProRegular"/>
              </a:rPr>
              <a:t>у дію</a:t>
            </a:r>
          </a:p>
          <a:p>
            <a:pPr marL="0" indent="0">
              <a:lnSpc>
                <a:spcPct val="100000"/>
              </a:lnSpc>
              <a:spcBef>
                <a:spcPts val="1200"/>
              </a:spcBef>
              <a:buNone/>
            </a:pPr>
            <a:r>
              <a:rPr lang="uk" sz="3200" dirty="0">
                <a:solidFill>
                  <a:srgbClr val="007191"/>
                </a:solidFill>
                <a:highlight>
                  <a:srgbClr val="000000">
                    <a:alpha val="0"/>
                  </a:srgbClr>
                </a:highlight>
                <a:latin typeface="GT Walsheim Pro Bold"/>
              </a:rPr>
              <a:t>6</a:t>
            </a:r>
            <a:r>
              <a:rPr lang="uk" sz="1200" dirty="0">
                <a:solidFill>
                  <a:srgbClr val="007191"/>
                </a:solidFill>
                <a:highlight>
                  <a:srgbClr val="000000">
                    <a:alpha val="0"/>
                  </a:srgbClr>
                </a:highlight>
                <a:latin typeface="GT Walsheim Pro Bold"/>
              </a:rPr>
              <a:t> вітамінів</a:t>
            </a:r>
            <a:r>
              <a:rPr lang="uk" sz="1200" dirty="0">
                <a:solidFill>
                  <a:srgbClr val="262626"/>
                </a:solidFill>
                <a:highlight>
                  <a:srgbClr val="000000">
                    <a:alpha val="0"/>
                  </a:srgbClr>
                </a:highlight>
                <a:latin typeface="GTWalsheimProRegular"/>
              </a:rPr>
              <a:t>, необхідних </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для здорового зовнішнього вигляду шкіри </a:t>
            </a:r>
          </a:p>
          <a:p>
            <a:pPr marL="0" indent="0">
              <a:lnSpc>
                <a:spcPct val="110000"/>
              </a:lnSpc>
              <a:spcBef>
                <a:spcPts val="2400"/>
              </a:spcBef>
              <a:buNone/>
            </a:pPr>
            <a:r>
              <a:rPr lang="uk" sz="1200" dirty="0">
                <a:solidFill>
                  <a:srgbClr val="262626"/>
                </a:solidFill>
                <a:highlight>
                  <a:srgbClr val="000000">
                    <a:alpha val="0"/>
                  </a:srgbClr>
                </a:highlight>
                <a:latin typeface="GTWalsheimProRegular"/>
              </a:rPr>
              <a:t>Природні інгредієнти допомагають протистояти передчасному старінню шкіри</a:t>
            </a:r>
          </a:p>
          <a:p>
            <a:pPr marL="0" indent="0">
              <a:lnSpc>
                <a:spcPct val="110000"/>
              </a:lnSpc>
              <a:spcBef>
                <a:spcPts val="2400"/>
              </a:spcBef>
              <a:buNone/>
            </a:pPr>
            <a:r>
              <a:rPr lang="uk" sz="1200" dirty="0">
                <a:solidFill>
                  <a:srgbClr val="262626"/>
                </a:solidFill>
                <a:highlight>
                  <a:srgbClr val="000000">
                    <a:alpha val="0"/>
                  </a:srgbClr>
                </a:highlight>
                <a:latin typeface="GTWalsheimProRegular"/>
              </a:rPr>
              <a:t>Засіб удосконалює</a:t>
            </a:r>
            <a:br>
              <a:rPr lang="uk" sz="1200" dirty="0">
                <a:solidFill>
                  <a:srgbClr val="262626"/>
                </a:solidFill>
                <a:highlight>
                  <a:srgbClr val="000000">
                    <a:alpha val="0"/>
                  </a:srgbClr>
                </a:highlight>
                <a:latin typeface="GTWalsheimProRegular"/>
              </a:rPr>
            </a:br>
            <a:r>
              <a:rPr lang="uk" sz="1200" dirty="0">
                <a:solidFill>
                  <a:srgbClr val="262626"/>
                </a:solidFill>
                <a:highlight>
                  <a:srgbClr val="000000">
                    <a:alpha val="0"/>
                  </a:srgbClr>
                </a:highlight>
                <a:latin typeface="GTWalsheimProRegular"/>
              </a:rPr>
              <a:t> і підсилює властивості</a:t>
            </a:r>
            <a:endParaRPr lang="ru-RU" sz="1200" dirty="0">
              <a:solidFill>
                <a:schemeClr val="tx1">
                  <a:lumMod val="85000"/>
                  <a:lumOff val="15000"/>
                </a:schemeClr>
              </a:solidFill>
            </a:endParaRPr>
          </a:p>
        </p:txBody>
      </p:sp>
      <p:sp>
        <p:nvSpPr>
          <p:cNvPr id="7" name="Прямоугольник 6"/>
          <p:cNvSpPr/>
          <p:nvPr/>
        </p:nvSpPr>
        <p:spPr>
          <a:xfrm>
            <a:off x="731839" y="728664"/>
            <a:ext cx="7325746" cy="775597"/>
          </a:xfrm>
          <a:prstGeom prst="rect">
            <a:avLst/>
          </a:prstGeom>
        </p:spPr>
        <p:txBody>
          <a:bodyPr wrap="square" lIns="0" tIns="0" rIns="0" bIns="0">
            <a:spAutoFit/>
          </a:bodyPr>
          <a:lstStyle/>
          <a:p>
            <a:pPr>
              <a:lnSpc>
                <a:spcPct val="90000"/>
              </a:lnSpc>
            </a:pPr>
            <a:r>
              <a:rPr lang="uk" sz="2800" dirty="0">
                <a:solidFill>
                  <a:srgbClr val="007191"/>
                </a:solidFill>
                <a:highlight>
                  <a:srgbClr val="000000">
                    <a:alpha val="0"/>
                  </a:srgbClr>
                </a:highlight>
                <a:latin typeface="GTWalsheimProRegular"/>
              </a:rPr>
              <a:t>ІННОВАЦІЙНЕ РІШЕННЯ, </a:t>
            </a:r>
            <a:br>
              <a:rPr lang="uk" sz="2800" dirty="0">
                <a:solidFill>
                  <a:srgbClr val="007191"/>
                </a:solidFill>
                <a:highlight>
                  <a:srgbClr val="000000">
                    <a:alpha val="0"/>
                  </a:srgbClr>
                </a:highlight>
                <a:latin typeface="GTWalsheimProRegular"/>
              </a:rPr>
            </a:br>
            <a:r>
              <a:rPr lang="uk" sz="2800" dirty="0">
                <a:solidFill>
                  <a:srgbClr val="007191"/>
                </a:solidFill>
                <a:highlight>
                  <a:srgbClr val="000000">
                    <a:alpha val="0"/>
                  </a:srgbClr>
                </a:highlight>
                <a:latin typeface="GTWalsheimProRegular"/>
              </a:rPr>
              <a:t>ЯКЕ СПРИЯЄ СПОВІЛЬНЕННЮ СТАРІННЯ</a:t>
            </a:r>
            <a:endParaRPr lang="ru-RU" sz="2800" dirty="0">
              <a:solidFill>
                <a:srgbClr val="007191"/>
              </a:solidFill>
              <a:highlight>
                <a:srgbClr val="000000">
                  <a:alpha val="0"/>
                </a:srgbClr>
              </a:highlight>
              <a:latin typeface="GTWalsheimProRegular" panose="00000500000000000000" pitchFamily="50" charset="-52"/>
            </a:endParaRPr>
          </a:p>
        </p:txBody>
      </p:sp>
      <p:sp>
        <p:nvSpPr>
          <p:cNvPr id="21" name="Объект 2"/>
          <p:cNvSpPr txBox="1">
            <a:spLocks/>
          </p:cNvSpPr>
          <p:nvPr/>
        </p:nvSpPr>
        <p:spPr>
          <a:xfrm>
            <a:off x="9120187" y="6273800"/>
            <a:ext cx="2555875" cy="262802"/>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uk" sz="1050" dirty="0">
                <a:solidFill>
                  <a:srgbClr val="007191"/>
                </a:solidFill>
                <a:highlight>
                  <a:srgbClr val="000000">
                    <a:alpha val="0"/>
                  </a:srgbClr>
                </a:highlight>
                <a:latin typeface="GTWalsheimProRegular"/>
              </a:rPr>
              <a:t>*ЗАСІБ СУМІСНИЙ ЗІ ВСІМА</a:t>
            </a:r>
            <a:br>
              <a:rPr lang="uk" sz="1050" dirty="0">
                <a:solidFill>
                  <a:srgbClr val="007191"/>
                </a:solidFill>
                <a:highlight>
                  <a:srgbClr val="000000">
                    <a:alpha val="0"/>
                  </a:srgbClr>
                </a:highlight>
                <a:latin typeface="GTWalsheimProRegular"/>
              </a:rPr>
            </a:br>
            <a:r>
              <a:rPr lang="uk" sz="1050" dirty="0">
                <a:solidFill>
                  <a:srgbClr val="007191"/>
                </a:solidFill>
                <a:highlight>
                  <a:srgbClr val="000000">
                    <a:alpha val="0"/>
                  </a:srgbClr>
                </a:highlight>
                <a:latin typeface="GTWalsheimProRegular"/>
              </a:rPr>
              <a:t>СИРОВАТКАМИ ARTISTRY™</a:t>
            </a:r>
            <a:endParaRPr lang="ru-RU" sz="1100" dirty="0">
              <a:solidFill>
                <a:srgbClr val="007191"/>
              </a:solidFill>
            </a:endParaRPr>
          </a:p>
          <a:p>
            <a:pPr marL="0" indent="0">
              <a:buNone/>
            </a:pPr>
            <a:endParaRPr lang="ru-RU" sz="1050" b="0" dirty="0">
              <a:solidFill>
                <a:srgbClr val="007191"/>
              </a:solidFill>
              <a:effectLst/>
            </a:endParaRPr>
          </a:p>
        </p:txBody>
      </p:sp>
      <p:pic>
        <p:nvPicPr>
          <p:cNvPr id="17" name="Рисунок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99615" y="2360086"/>
            <a:ext cx="490542" cy="490542"/>
          </a:xfrm>
          <a:prstGeom prst="rect">
            <a:avLst/>
          </a:prstGeom>
        </p:spPr>
      </p:pic>
      <p:pic>
        <p:nvPicPr>
          <p:cNvPr id="22" name="Рисунок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70119" y="885775"/>
            <a:ext cx="512973" cy="512973"/>
          </a:xfrm>
          <a:prstGeom prst="rect">
            <a:avLst/>
          </a:prstGeom>
        </p:spPr>
      </p:pic>
      <p:pic>
        <p:nvPicPr>
          <p:cNvPr id="23" name="Рисунок 2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292250" y="5452100"/>
            <a:ext cx="521354" cy="521354"/>
          </a:xfrm>
          <a:prstGeom prst="rect">
            <a:avLst/>
          </a:prstGeom>
        </p:spPr>
      </p:pic>
      <p:pic>
        <p:nvPicPr>
          <p:cNvPr id="25" name="Рисунок 2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0709" y="3524544"/>
            <a:ext cx="588224" cy="588224"/>
          </a:xfrm>
          <a:prstGeom prst="rect">
            <a:avLst/>
          </a:prstGeom>
        </p:spPr>
      </p:pic>
      <p:pic>
        <p:nvPicPr>
          <p:cNvPr id="12" name="Рисунок 1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254668" y="4482490"/>
            <a:ext cx="575993" cy="575993"/>
          </a:xfrm>
          <a:prstGeom prst="rect">
            <a:avLst/>
          </a:prstGeom>
        </p:spPr>
      </p:pic>
    </p:spTree>
    <p:extLst>
      <p:ext uri="{BB962C8B-B14F-4D97-AF65-F5344CB8AC3E}">
        <p14:creationId xmlns:p14="http://schemas.microsoft.com/office/powerpoint/2010/main" val="1261107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Объект 2"/>
          <p:cNvSpPr txBox="1">
            <a:spLocks/>
          </p:cNvSpPr>
          <p:nvPr/>
        </p:nvSpPr>
        <p:spPr>
          <a:xfrm>
            <a:off x="1924834" y="1608186"/>
            <a:ext cx="3827037" cy="3255361"/>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2400"/>
              </a:spcBef>
              <a:buNone/>
            </a:pPr>
            <a:r>
              <a:rPr lang="uk" sz="1800" dirty="0">
                <a:solidFill>
                  <a:srgbClr val="007191"/>
                </a:solidFill>
                <a:highlight>
                  <a:srgbClr val="000000">
                    <a:alpha val="0"/>
                  </a:srgbClr>
                </a:highlight>
                <a:latin typeface="GTWalsheimProRegular"/>
              </a:rPr>
              <a:t>КОЛАГЕН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це основний компонент шкіри, який підтримує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її пружність, еластичність і молодість </a:t>
            </a:r>
          </a:p>
          <a:p>
            <a:pPr marL="0" indent="0">
              <a:lnSpc>
                <a:spcPct val="110000"/>
              </a:lnSpc>
              <a:spcBef>
                <a:spcPts val="2400"/>
              </a:spcBef>
              <a:buNone/>
            </a:pPr>
            <a:r>
              <a:rPr lang="uk" sz="1800" dirty="0">
                <a:solidFill>
                  <a:srgbClr val="007191"/>
                </a:solidFill>
                <a:highlight>
                  <a:srgbClr val="000000">
                    <a:alpha val="0"/>
                  </a:srgbClr>
                </a:highlight>
                <a:latin typeface="GTWalsheimProRegular"/>
              </a:rPr>
              <a:t>ПРИРОДНІ ІНГРЕДІЄНТИ: </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екстракт акебії п'ятірної, екстракт </a:t>
            </a:r>
            <a:r>
              <a:rPr lang="ru-UA" sz="1400" dirty="0" err="1">
                <a:solidFill>
                  <a:srgbClr val="262626"/>
                </a:solidFill>
                <a:highlight>
                  <a:srgbClr val="000000">
                    <a:alpha val="0"/>
                  </a:srgbClr>
                </a:highlight>
                <a:latin typeface="GTWalsheimProRegular"/>
              </a:rPr>
              <a:t>суховершки</a:t>
            </a:r>
            <a:r>
              <a:rPr lang="uk" sz="1400" dirty="0">
                <a:solidFill>
                  <a:srgbClr val="262626"/>
                </a:solidFill>
                <a:highlight>
                  <a:srgbClr val="000000">
                    <a:alpha val="0"/>
                  </a:srgbClr>
                </a:highlight>
                <a:latin typeface="GTWalsheimProRegular"/>
              </a:rPr>
              <a:t> звичайної, екстракт цедри мандарину унш</a:t>
            </a:r>
            <a:r>
              <a:rPr lang="uk-UA" sz="1400" dirty="0">
                <a:solidFill>
                  <a:srgbClr val="262626"/>
                </a:solidFill>
                <a:highlight>
                  <a:srgbClr val="000000">
                    <a:alpha val="0"/>
                  </a:srgbClr>
                </a:highlight>
                <a:latin typeface="GTWalsheimProRegular"/>
              </a:rPr>
              <a:t>і</a:t>
            </a:r>
            <a:r>
              <a:rPr lang="uk" sz="1400" dirty="0">
                <a:solidFill>
                  <a:srgbClr val="262626"/>
                </a:solidFill>
                <a:highlight>
                  <a:srgbClr val="000000">
                    <a:alpha val="0"/>
                  </a:srgbClr>
                </a:highlight>
                <a:latin typeface="GTWalsheimProRegular"/>
              </a:rPr>
              <a:t>у – допомагають протистояти передчасному старінню шкіри</a:t>
            </a:r>
          </a:p>
          <a:p>
            <a:pPr marL="0" indent="0">
              <a:lnSpc>
                <a:spcPct val="110000"/>
              </a:lnSpc>
              <a:spcBef>
                <a:spcPts val="2400"/>
              </a:spcBef>
              <a:buNone/>
            </a:pPr>
            <a:r>
              <a:rPr lang="uk" sz="1800" dirty="0">
                <a:solidFill>
                  <a:srgbClr val="007191"/>
                </a:solidFill>
                <a:highlight>
                  <a:srgbClr val="000000">
                    <a:alpha val="0"/>
                  </a:srgbClr>
                </a:highlight>
                <a:latin typeface="GTWalsheimProRegular"/>
              </a:rPr>
              <a:t>НАТУРАЛЬНІ ОЛІЇ</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забезпечують живлення та захист шкіри</a:t>
            </a:r>
          </a:p>
          <a:p>
            <a:pPr marL="0" indent="0">
              <a:lnSpc>
                <a:spcPct val="110000"/>
              </a:lnSpc>
              <a:spcBef>
                <a:spcPts val="2400"/>
              </a:spcBef>
              <a:buNone/>
            </a:pPr>
            <a:endParaRPr lang="ru-RU" sz="1400" dirty="0">
              <a:solidFill>
                <a:schemeClr val="tx1">
                  <a:lumMod val="85000"/>
                  <a:lumOff val="15000"/>
                </a:schemeClr>
              </a:solidFill>
            </a:endParaRPr>
          </a:p>
        </p:txBody>
      </p:sp>
      <p:sp>
        <p:nvSpPr>
          <p:cNvPr id="3" name="Прямоугольник 2"/>
          <p:cNvSpPr/>
          <p:nvPr/>
        </p:nvSpPr>
        <p:spPr>
          <a:xfrm>
            <a:off x="3287713" y="728663"/>
            <a:ext cx="5616575" cy="387798"/>
          </a:xfrm>
          <a:prstGeom prst="rect">
            <a:avLst/>
          </a:prstGeom>
        </p:spPr>
        <p:txBody>
          <a:bodyPr wrap="square" lIns="0" tIns="0" rIns="0" bIns="0">
            <a:spAutoFit/>
          </a:bodyPr>
          <a:lstStyle/>
          <a:p>
            <a:pPr algn="ctr">
              <a:lnSpc>
                <a:spcPct val="90000"/>
              </a:lnSpc>
            </a:pPr>
            <a:r>
              <a:rPr lang="uk" sz="2800" dirty="0">
                <a:solidFill>
                  <a:srgbClr val="007191"/>
                </a:solidFill>
                <a:highlight>
                  <a:srgbClr val="000000">
                    <a:alpha val="0"/>
                  </a:srgbClr>
                </a:highlight>
                <a:latin typeface="GTWalsheimProRegular"/>
              </a:rPr>
              <a:t>ЕФЕКТИВНИЙ СКЛАД</a:t>
            </a:r>
          </a:p>
        </p:txBody>
      </p:sp>
      <p:sp>
        <p:nvSpPr>
          <p:cNvPr id="5" name="Объект 2"/>
          <p:cNvSpPr txBox="1">
            <a:spLocks/>
          </p:cNvSpPr>
          <p:nvPr/>
        </p:nvSpPr>
        <p:spPr>
          <a:xfrm>
            <a:off x="6587615" y="1608187"/>
            <a:ext cx="3586675" cy="2658764"/>
          </a:xfrm>
          <a:prstGeom prst="rect">
            <a:avLst/>
          </a:prstGeom>
        </p:spPr>
        <p:txBody>
          <a:bodyPr vert="horz"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TWalsheimProRegular" panose="00000500000000000000" pitchFamily="2" charset="-52"/>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TWalsheimProRegular" panose="00000500000000000000" pitchFamily="2" charset="-52"/>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TWalsheimProRegular" panose="00000500000000000000" pitchFamily="2" charset="-52"/>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TWalsheimProRegular" panose="00000500000000000000" pitchFamily="2" charset="-52"/>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2400"/>
              </a:spcBef>
              <a:buNone/>
            </a:pPr>
            <a:r>
              <a:rPr lang="uk-UA" sz="1800" dirty="0">
                <a:solidFill>
                  <a:srgbClr val="007191"/>
                </a:solidFill>
                <a:highlight>
                  <a:srgbClr val="000000">
                    <a:alpha val="0"/>
                  </a:srgbClr>
                </a:highlight>
                <a:latin typeface="GTWalsheimProRegular"/>
              </a:rPr>
              <a:t>ЦЕНТЕЛЛА АЗІЙСЬКА</a:t>
            </a:r>
            <a:r>
              <a:rPr lang="uk" sz="1800" dirty="0">
                <a:solidFill>
                  <a:srgbClr val="007191"/>
                </a:solidFill>
                <a:highlight>
                  <a:srgbClr val="000000">
                    <a:alpha val="0"/>
                  </a:srgbClr>
                </a:highlight>
                <a:latin typeface="GTWalsheimProRegular"/>
              </a:rPr>
              <a:t>, </a:t>
            </a:r>
            <a:br>
              <a:rPr lang="uk" sz="18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ферментова</a:t>
            </a:r>
            <a:r>
              <a:rPr lang="uk-UA" sz="1400" dirty="0">
                <a:solidFill>
                  <a:srgbClr val="262626"/>
                </a:solidFill>
                <a:highlight>
                  <a:srgbClr val="000000">
                    <a:alpha val="0"/>
                  </a:srgbClr>
                </a:highlight>
                <a:latin typeface="GTWalsheimProRegular"/>
              </a:rPr>
              <a:t>на</a:t>
            </a:r>
            <a:r>
              <a:rPr lang="uk" sz="1400" dirty="0">
                <a:solidFill>
                  <a:srgbClr val="262626"/>
                </a:solidFill>
                <a:highlight>
                  <a:srgbClr val="000000">
                    <a:alpha val="0"/>
                  </a:srgbClr>
                </a:highlight>
                <a:latin typeface="GTWalsheimProRegular"/>
              </a:rPr>
              <a:t> у воді з вулканічного озера острова Чеджу</a:t>
            </a:r>
            <a:r>
              <a:rPr lang="uk-UA" sz="1400" dirty="0">
                <a:solidFill>
                  <a:srgbClr val="262626"/>
                </a:solidFill>
                <a:highlight>
                  <a:srgbClr val="000000">
                    <a:alpha val="0"/>
                  </a:srgbClr>
                </a:highlight>
                <a:latin typeface="GTWalsheimProRegular"/>
              </a:rPr>
              <a:t>до</a:t>
            </a:r>
            <a:r>
              <a:rPr lang="uk" sz="1400" dirty="0">
                <a:solidFill>
                  <a:srgbClr val="262626"/>
                </a:solidFill>
                <a:highlight>
                  <a:srgbClr val="000000">
                    <a:alpha val="0"/>
                  </a:srgbClr>
                </a:highlight>
                <a:latin typeface="GTWalsheimProRegular"/>
              </a:rPr>
              <a:t>, містить ще більше активних компонентів і </a:t>
            </a:r>
            <a:r>
              <a:rPr lang="uk-UA" sz="1400" dirty="0">
                <a:solidFill>
                  <a:srgbClr val="262626"/>
                </a:solidFill>
                <a:highlight>
                  <a:srgbClr val="000000">
                    <a:alpha val="0"/>
                  </a:srgbClr>
                </a:highlight>
                <a:latin typeface="GTWalsheimProRegular"/>
              </a:rPr>
              <a:t>забезпечу</a:t>
            </a:r>
            <a:r>
              <a:rPr lang="uk" sz="1400" dirty="0">
                <a:solidFill>
                  <a:srgbClr val="262626"/>
                </a:solidFill>
                <a:highlight>
                  <a:srgbClr val="000000">
                    <a:alpha val="0"/>
                  </a:srgbClr>
                </a:highlight>
                <a:latin typeface="GTWalsheimProRegular"/>
              </a:rPr>
              <a:t>є заспокійливу </a:t>
            </a:r>
            <a:r>
              <a:rPr lang="uk-UA" sz="1400" dirty="0">
                <a:solidFill>
                  <a:srgbClr val="262626"/>
                </a:solidFill>
                <a:highlight>
                  <a:srgbClr val="000000">
                    <a:alpha val="0"/>
                  </a:srgbClr>
                </a:highlight>
                <a:latin typeface="GTWalsheimProRegular"/>
              </a:rPr>
              <a:t>й</a:t>
            </a:r>
            <a:r>
              <a:rPr lang="uk" sz="1400" dirty="0">
                <a:solidFill>
                  <a:srgbClr val="262626"/>
                </a:solidFill>
                <a:highlight>
                  <a:srgbClr val="000000">
                    <a:alpha val="0"/>
                  </a:srgbClr>
                </a:highlight>
                <a:latin typeface="GTWalsheimProRegular"/>
              </a:rPr>
              <a:t> омолоджу</a:t>
            </a:r>
            <a:r>
              <a:rPr lang="uk-UA" sz="1400" dirty="0" err="1">
                <a:solidFill>
                  <a:srgbClr val="262626"/>
                </a:solidFill>
                <a:highlight>
                  <a:srgbClr val="000000">
                    <a:alpha val="0"/>
                  </a:srgbClr>
                </a:highlight>
                <a:latin typeface="GTWalsheimProRegular"/>
              </a:rPr>
              <a:t>вальн</a:t>
            </a:r>
            <a:r>
              <a:rPr lang="uk" sz="1400" dirty="0">
                <a:solidFill>
                  <a:srgbClr val="262626"/>
                </a:solidFill>
                <a:highlight>
                  <a:srgbClr val="000000">
                    <a:alpha val="0"/>
                  </a:srgbClr>
                </a:highlight>
                <a:latin typeface="GTWalsheimProRegular"/>
              </a:rPr>
              <a:t>у дію</a:t>
            </a:r>
          </a:p>
          <a:p>
            <a:pPr marL="0" indent="0">
              <a:lnSpc>
                <a:spcPct val="110000"/>
              </a:lnSpc>
              <a:spcBef>
                <a:spcPts val="2400"/>
              </a:spcBef>
              <a:buNone/>
            </a:pPr>
            <a:r>
              <a:rPr lang="uk" sz="1800" dirty="0">
                <a:solidFill>
                  <a:srgbClr val="007191"/>
                </a:solidFill>
                <a:highlight>
                  <a:srgbClr val="000000">
                    <a:alpha val="0"/>
                  </a:srgbClr>
                </a:highlight>
                <a:latin typeface="GTWalsheimProRegular"/>
              </a:rPr>
              <a:t>КОМПЛЕКС ВІТАМІНІВ </a:t>
            </a:r>
            <a:br>
              <a:rPr lang="uk" sz="18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допомагає вирішувати відразу кілька завдань</a:t>
            </a:r>
            <a:br>
              <a:rPr lang="uk" sz="1400" dirty="0">
                <a:solidFill>
                  <a:srgbClr val="262626"/>
                </a:solidFill>
                <a:highlight>
                  <a:srgbClr val="000000">
                    <a:alpha val="0"/>
                  </a:srgbClr>
                </a:highlight>
                <a:latin typeface="GTWalsheimProRegular"/>
              </a:rPr>
            </a:br>
            <a:r>
              <a:rPr lang="uk" sz="1400" dirty="0">
                <a:solidFill>
                  <a:srgbClr val="262626"/>
                </a:solidFill>
                <a:highlight>
                  <a:srgbClr val="000000">
                    <a:alpha val="0"/>
                  </a:srgbClr>
                </a:highlight>
                <a:latin typeface="GTWalsheimProRegular"/>
              </a:rPr>
              <a:t>щодо догляду за шкірою та посилює дію будь-якої сироватки ARTISTRY™</a:t>
            </a:r>
          </a:p>
          <a:p>
            <a:pPr marL="0" indent="0">
              <a:lnSpc>
                <a:spcPct val="110000"/>
              </a:lnSpc>
              <a:spcBef>
                <a:spcPts val="2400"/>
              </a:spcBef>
              <a:buNone/>
            </a:pPr>
            <a:endParaRPr lang="ru-RU" sz="1400" dirty="0">
              <a:solidFill>
                <a:schemeClr val="tx1">
                  <a:lumMod val="85000"/>
                  <a:lumOff val="15000"/>
                </a:schemeClr>
              </a:solidFill>
            </a:endParaRPr>
          </a:p>
        </p:txBody>
      </p:sp>
    </p:spTree>
    <p:extLst>
      <p:ext uri="{BB962C8B-B14F-4D97-AF65-F5344CB8AC3E}">
        <p14:creationId xmlns:p14="http://schemas.microsoft.com/office/powerpoint/2010/main" val="51116703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11603</TotalTime>
  <Words>3585</Words>
  <Application>Microsoft Office PowerPoint</Application>
  <PresentationFormat>Widescreen</PresentationFormat>
  <Paragraphs>273</Paragraphs>
  <Slides>23</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 Light</vt:lpstr>
      <vt:lpstr>Calibri</vt:lpstr>
      <vt:lpstr>GTWalsheimProBold</vt:lpstr>
      <vt:lpstr>GTWalsheimProRegular</vt:lpstr>
      <vt:lpstr>GT Walsheim Pro Bold</vt:lpstr>
      <vt:lpstr>Arial</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Анечка</dc:creator>
  <cp:lastModifiedBy>Yuliia Trubachova</cp:lastModifiedBy>
  <cp:revision>801</cp:revision>
  <dcterms:created xsi:type="dcterms:W3CDTF">2020-11-16T07:44:56Z</dcterms:created>
  <dcterms:modified xsi:type="dcterms:W3CDTF">2022-05-03T06:59:32Z</dcterms:modified>
</cp:coreProperties>
</file>